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9" r:id="rId5"/>
    <p:sldId id="257" r:id="rId6"/>
    <p:sldId id="260" r:id="rId7"/>
    <p:sldId id="256" r:id="rId8"/>
    <p:sldId id="274" r:id="rId9"/>
    <p:sldId id="275" r:id="rId10"/>
    <p:sldId id="276" r:id="rId11"/>
    <p:sldId id="277" r:id="rId12"/>
    <p:sldId id="279" r:id="rId13"/>
    <p:sldId id="280" r:id="rId14"/>
    <p:sldId id="270" r:id="rId15"/>
    <p:sldId id="273" r:id="rId16"/>
    <p:sldId id="284" r:id="rId17"/>
    <p:sldId id="281" r:id="rId18"/>
    <p:sldId id="285" r:id="rId19"/>
    <p:sldId id="286" r:id="rId20"/>
    <p:sldId id="287" r:id="rId21"/>
    <p:sldId id="283" r:id="rId22"/>
    <p:sldId id="288" r:id="rId23"/>
    <p:sldId id="271" r:id="rId24"/>
    <p:sldId id="261" r:id="rId25"/>
    <p:sldId id="291" r:id="rId26"/>
    <p:sldId id="292" r:id="rId27"/>
    <p:sldId id="289" r:id="rId28"/>
    <p:sldId id="295" r:id="rId29"/>
    <p:sldId id="293" r:id="rId30"/>
    <p:sldId id="296" r:id="rId31"/>
    <p:sldId id="297" r:id="rId32"/>
    <p:sldId id="298" r:id="rId33"/>
    <p:sldId id="299" r:id="rId34"/>
    <p:sldId id="300" r:id="rId35"/>
    <p:sldId id="290" r:id="rId36"/>
    <p:sldId id="301" r:id="rId37"/>
    <p:sldId id="303" r:id="rId38"/>
    <p:sldId id="302" r:id="rId39"/>
    <p:sldId id="304" r:id="rId40"/>
    <p:sldId id="272" r:id="rId41"/>
    <p:sldId id="269" r:id="rId42"/>
    <p:sldId id="305" r:id="rId43"/>
    <p:sldId id="309" r:id="rId44"/>
    <p:sldId id="308" r:id="rId45"/>
    <p:sldId id="311" r:id="rId46"/>
    <p:sldId id="26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E9EBF5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F19EA-5B8A-4326-BF63-188253F0A662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0359CDC-0362-4683-88C5-7E5D00525B4E}">
      <dgm:prSet phldrT="[Text]"/>
      <dgm:spPr/>
      <dgm:t>
        <a:bodyPr/>
        <a:lstStyle/>
        <a:p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I. ABOUT OUR PROBLEM</a:t>
          </a:r>
        </a:p>
      </dgm:t>
    </dgm:pt>
    <dgm:pt modelId="{A8E2E548-1C2C-4EBC-AEE7-E97ADA9E2FB9}" type="parTrans" cxnId="{48460A3A-0F13-4DE2-B507-DD7FE05C0D3E}">
      <dgm:prSet/>
      <dgm:spPr/>
      <dgm:t>
        <a:bodyPr/>
        <a:lstStyle/>
        <a:p>
          <a:endParaRPr lang="en-US"/>
        </a:p>
      </dgm:t>
    </dgm:pt>
    <dgm:pt modelId="{24AB9415-1531-4905-BE54-66D9141A7BFE}" type="sibTrans" cxnId="{48460A3A-0F13-4DE2-B507-DD7FE05C0D3E}">
      <dgm:prSet/>
      <dgm:spPr/>
      <dgm:t>
        <a:bodyPr/>
        <a:lstStyle/>
        <a:p>
          <a:endParaRPr lang="en-US"/>
        </a:p>
      </dgm:t>
    </dgm:pt>
    <dgm:pt modelId="{C43DF72B-80F1-44E4-A71F-70FF2BADA496}">
      <dgm:prSet phldrT="[Text]"/>
      <dgm:spPr/>
      <dgm:t>
        <a:bodyPr/>
        <a:lstStyle/>
        <a:p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II. ALGORITHM IMPLEMENTATION</a:t>
          </a:r>
        </a:p>
      </dgm:t>
    </dgm:pt>
    <dgm:pt modelId="{06D9C5AF-B40F-4FD6-BC8E-CA5714F9B131}" type="sibTrans" cxnId="{3294F867-8460-4441-B243-0FFE1DF786E4}">
      <dgm:prSet/>
      <dgm:spPr/>
      <dgm:t>
        <a:bodyPr/>
        <a:lstStyle/>
        <a:p>
          <a:endParaRPr lang="en-US"/>
        </a:p>
      </dgm:t>
    </dgm:pt>
    <dgm:pt modelId="{F2798252-11DF-41F3-A03A-0C89804E9FED}" type="parTrans" cxnId="{3294F867-8460-4441-B243-0FFE1DF786E4}">
      <dgm:prSet/>
      <dgm:spPr/>
      <dgm:t>
        <a:bodyPr/>
        <a:lstStyle/>
        <a:p>
          <a:endParaRPr lang="en-US"/>
        </a:p>
      </dgm:t>
    </dgm:pt>
    <dgm:pt modelId="{3183BC7C-6900-436B-9FC6-EED325884369}">
      <dgm:prSet phldrT="[Text]"/>
      <dgm:spPr/>
      <dgm:t>
        <a:bodyPr/>
        <a:lstStyle/>
        <a:p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III. PARALLEL DESIGN</a:t>
          </a:r>
        </a:p>
      </dgm:t>
    </dgm:pt>
    <dgm:pt modelId="{2E049E96-7C1E-4DDE-A9F1-C51DF36CF798}" type="sibTrans" cxnId="{D5523AF9-C7BC-41BD-A9F1-DAD2E5D72014}">
      <dgm:prSet/>
      <dgm:spPr/>
      <dgm:t>
        <a:bodyPr/>
        <a:lstStyle/>
        <a:p>
          <a:endParaRPr lang="en-US"/>
        </a:p>
      </dgm:t>
    </dgm:pt>
    <dgm:pt modelId="{BC2B4809-6BC6-4D06-9709-9E1FF78C9F9E}" type="parTrans" cxnId="{D5523AF9-C7BC-41BD-A9F1-DAD2E5D72014}">
      <dgm:prSet/>
      <dgm:spPr/>
      <dgm:t>
        <a:bodyPr/>
        <a:lstStyle/>
        <a:p>
          <a:endParaRPr lang="en-US"/>
        </a:p>
      </dgm:t>
    </dgm:pt>
    <dgm:pt modelId="{A542D242-3B68-47BA-9679-0B6859912809}">
      <dgm:prSet phldrT="[Text]"/>
      <dgm:spPr/>
      <dgm:t>
        <a:bodyPr/>
        <a:lstStyle/>
        <a:p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IV. RESULTS AND CONCLUSION</a:t>
          </a:r>
        </a:p>
      </dgm:t>
    </dgm:pt>
    <dgm:pt modelId="{8CEA07A9-41AE-4FAE-81C7-197144BCD1BF}" type="parTrans" cxnId="{AE22086B-C435-4DED-A71E-45D8DECAB759}">
      <dgm:prSet/>
      <dgm:spPr/>
      <dgm:t>
        <a:bodyPr/>
        <a:lstStyle/>
        <a:p>
          <a:endParaRPr lang="en-US"/>
        </a:p>
      </dgm:t>
    </dgm:pt>
    <dgm:pt modelId="{D556997E-73F1-45A6-BC8F-20D0E2CDA38B}" type="sibTrans" cxnId="{AE22086B-C435-4DED-A71E-45D8DECAB759}">
      <dgm:prSet/>
      <dgm:spPr/>
      <dgm:t>
        <a:bodyPr/>
        <a:lstStyle/>
        <a:p>
          <a:endParaRPr lang="en-US"/>
        </a:p>
      </dgm:t>
    </dgm:pt>
    <dgm:pt modelId="{970BD25B-C28B-4B25-9BA0-F7C722ECE6D4}" type="pres">
      <dgm:prSet presAssocID="{27AF19EA-5B8A-4326-BF63-188253F0A662}" presName="linear" presStyleCnt="0">
        <dgm:presLayoutVars>
          <dgm:dir/>
          <dgm:animLvl val="lvl"/>
          <dgm:resizeHandles val="exact"/>
        </dgm:presLayoutVars>
      </dgm:prSet>
      <dgm:spPr/>
    </dgm:pt>
    <dgm:pt modelId="{BCD271F9-0944-4199-9AA1-C2499003C3FA}" type="pres">
      <dgm:prSet presAssocID="{70359CDC-0362-4683-88C5-7E5D00525B4E}" presName="parentLin" presStyleCnt="0"/>
      <dgm:spPr/>
    </dgm:pt>
    <dgm:pt modelId="{97438B77-90DC-43BA-B713-52FC624470AB}" type="pres">
      <dgm:prSet presAssocID="{70359CDC-0362-4683-88C5-7E5D00525B4E}" presName="parentLeftMargin" presStyleLbl="node1" presStyleIdx="0" presStyleCnt="4"/>
      <dgm:spPr/>
    </dgm:pt>
    <dgm:pt modelId="{F505052D-8873-479F-83CC-E0BE2472C366}" type="pres">
      <dgm:prSet presAssocID="{70359CDC-0362-4683-88C5-7E5D00525B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E123AA-BF8C-4E51-9985-888F1F6E4829}" type="pres">
      <dgm:prSet presAssocID="{70359CDC-0362-4683-88C5-7E5D00525B4E}" presName="negativeSpace" presStyleCnt="0"/>
      <dgm:spPr/>
    </dgm:pt>
    <dgm:pt modelId="{16C8EC7F-D3F8-4553-817D-DBD61B867BA8}" type="pres">
      <dgm:prSet presAssocID="{70359CDC-0362-4683-88C5-7E5D00525B4E}" presName="childText" presStyleLbl="conFgAcc1" presStyleIdx="0" presStyleCnt="4">
        <dgm:presLayoutVars>
          <dgm:bulletEnabled val="1"/>
        </dgm:presLayoutVars>
      </dgm:prSet>
      <dgm:spPr/>
    </dgm:pt>
    <dgm:pt modelId="{E2C34633-6FED-4058-AD61-293703E7D82C}" type="pres">
      <dgm:prSet presAssocID="{24AB9415-1531-4905-BE54-66D9141A7BFE}" presName="spaceBetweenRectangles" presStyleCnt="0"/>
      <dgm:spPr/>
    </dgm:pt>
    <dgm:pt modelId="{940CA1F7-7463-47F0-89F4-E7CD47A1FEC8}" type="pres">
      <dgm:prSet presAssocID="{C43DF72B-80F1-44E4-A71F-70FF2BADA496}" presName="parentLin" presStyleCnt="0"/>
      <dgm:spPr/>
    </dgm:pt>
    <dgm:pt modelId="{CFA9F995-C4E2-4777-BCBF-8A35F312EA79}" type="pres">
      <dgm:prSet presAssocID="{C43DF72B-80F1-44E4-A71F-70FF2BADA496}" presName="parentLeftMargin" presStyleLbl="node1" presStyleIdx="0" presStyleCnt="4"/>
      <dgm:spPr/>
    </dgm:pt>
    <dgm:pt modelId="{65B436D4-BA71-47BC-B09E-7D30F25D2996}" type="pres">
      <dgm:prSet presAssocID="{C43DF72B-80F1-44E4-A71F-70FF2BADA4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E76227-899B-4B56-96AA-B4A6754A39D9}" type="pres">
      <dgm:prSet presAssocID="{C43DF72B-80F1-44E4-A71F-70FF2BADA496}" presName="negativeSpace" presStyleCnt="0"/>
      <dgm:spPr/>
    </dgm:pt>
    <dgm:pt modelId="{7FFDB6D5-7DA5-4921-B1E3-581041509610}" type="pres">
      <dgm:prSet presAssocID="{C43DF72B-80F1-44E4-A71F-70FF2BADA496}" presName="childText" presStyleLbl="conFgAcc1" presStyleIdx="1" presStyleCnt="4">
        <dgm:presLayoutVars>
          <dgm:bulletEnabled val="1"/>
        </dgm:presLayoutVars>
      </dgm:prSet>
      <dgm:spPr/>
    </dgm:pt>
    <dgm:pt modelId="{5648A759-FFBA-487B-AEA0-3ED8C9981BFE}" type="pres">
      <dgm:prSet presAssocID="{06D9C5AF-B40F-4FD6-BC8E-CA5714F9B131}" presName="spaceBetweenRectangles" presStyleCnt="0"/>
      <dgm:spPr/>
    </dgm:pt>
    <dgm:pt modelId="{7DC1C166-E69C-4559-9BB1-34ABA478C337}" type="pres">
      <dgm:prSet presAssocID="{3183BC7C-6900-436B-9FC6-EED325884369}" presName="parentLin" presStyleCnt="0"/>
      <dgm:spPr/>
    </dgm:pt>
    <dgm:pt modelId="{C96F004B-A865-4658-8408-90E15C770923}" type="pres">
      <dgm:prSet presAssocID="{3183BC7C-6900-436B-9FC6-EED325884369}" presName="parentLeftMargin" presStyleLbl="node1" presStyleIdx="1" presStyleCnt="4"/>
      <dgm:spPr/>
    </dgm:pt>
    <dgm:pt modelId="{85FCE14C-0164-4DCC-B425-27DEE004F216}" type="pres">
      <dgm:prSet presAssocID="{3183BC7C-6900-436B-9FC6-EED32588436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2ABD18-943F-49DC-B485-4A55A9C08DF0}" type="pres">
      <dgm:prSet presAssocID="{3183BC7C-6900-436B-9FC6-EED325884369}" presName="negativeSpace" presStyleCnt="0"/>
      <dgm:spPr/>
    </dgm:pt>
    <dgm:pt modelId="{D03F3CCC-ACC5-4FED-8912-791025891673}" type="pres">
      <dgm:prSet presAssocID="{3183BC7C-6900-436B-9FC6-EED325884369}" presName="childText" presStyleLbl="conFgAcc1" presStyleIdx="2" presStyleCnt="4">
        <dgm:presLayoutVars>
          <dgm:bulletEnabled val="1"/>
        </dgm:presLayoutVars>
      </dgm:prSet>
      <dgm:spPr/>
    </dgm:pt>
    <dgm:pt modelId="{0113D969-4BE9-48EA-91B1-3449463E59C6}" type="pres">
      <dgm:prSet presAssocID="{2E049E96-7C1E-4DDE-A9F1-C51DF36CF798}" presName="spaceBetweenRectangles" presStyleCnt="0"/>
      <dgm:spPr/>
    </dgm:pt>
    <dgm:pt modelId="{C038485F-4E7B-456D-9362-F9062308349D}" type="pres">
      <dgm:prSet presAssocID="{A542D242-3B68-47BA-9679-0B6859912809}" presName="parentLin" presStyleCnt="0"/>
      <dgm:spPr/>
    </dgm:pt>
    <dgm:pt modelId="{C6A41474-6967-4969-BC9E-1E9FFFCF7627}" type="pres">
      <dgm:prSet presAssocID="{A542D242-3B68-47BA-9679-0B6859912809}" presName="parentLeftMargin" presStyleLbl="node1" presStyleIdx="2" presStyleCnt="4"/>
      <dgm:spPr/>
    </dgm:pt>
    <dgm:pt modelId="{95385D63-DA34-4FBD-AB10-B3AA194E430B}" type="pres">
      <dgm:prSet presAssocID="{A542D242-3B68-47BA-9679-0B685991280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C4B9318-ED3F-41AF-A6A7-AD80B2B809CD}" type="pres">
      <dgm:prSet presAssocID="{A542D242-3B68-47BA-9679-0B6859912809}" presName="negativeSpace" presStyleCnt="0"/>
      <dgm:spPr/>
    </dgm:pt>
    <dgm:pt modelId="{E53B780B-16F8-4FB4-9312-F09DADE765A2}" type="pres">
      <dgm:prSet presAssocID="{A542D242-3B68-47BA-9679-0B685991280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E11C0D-E344-477D-A5CD-78AC60C7F195}" type="presOf" srcId="{A542D242-3B68-47BA-9679-0B6859912809}" destId="{95385D63-DA34-4FBD-AB10-B3AA194E430B}" srcOrd="1" destOrd="0" presId="urn:microsoft.com/office/officeart/2005/8/layout/list1"/>
    <dgm:cxn modelId="{CC82B230-1B7D-4B55-A47E-30CAD81E9B60}" type="presOf" srcId="{3183BC7C-6900-436B-9FC6-EED325884369}" destId="{85FCE14C-0164-4DCC-B425-27DEE004F216}" srcOrd="1" destOrd="0" presId="urn:microsoft.com/office/officeart/2005/8/layout/list1"/>
    <dgm:cxn modelId="{48460A3A-0F13-4DE2-B507-DD7FE05C0D3E}" srcId="{27AF19EA-5B8A-4326-BF63-188253F0A662}" destId="{70359CDC-0362-4683-88C5-7E5D00525B4E}" srcOrd="0" destOrd="0" parTransId="{A8E2E548-1C2C-4EBC-AEE7-E97ADA9E2FB9}" sibTransId="{24AB9415-1531-4905-BE54-66D9141A7BFE}"/>
    <dgm:cxn modelId="{3294F867-8460-4441-B243-0FFE1DF786E4}" srcId="{27AF19EA-5B8A-4326-BF63-188253F0A662}" destId="{C43DF72B-80F1-44E4-A71F-70FF2BADA496}" srcOrd="1" destOrd="0" parTransId="{F2798252-11DF-41F3-A03A-0C89804E9FED}" sibTransId="{06D9C5AF-B40F-4FD6-BC8E-CA5714F9B131}"/>
    <dgm:cxn modelId="{AE22086B-C435-4DED-A71E-45D8DECAB759}" srcId="{27AF19EA-5B8A-4326-BF63-188253F0A662}" destId="{A542D242-3B68-47BA-9679-0B6859912809}" srcOrd="3" destOrd="0" parTransId="{8CEA07A9-41AE-4FAE-81C7-197144BCD1BF}" sibTransId="{D556997E-73F1-45A6-BC8F-20D0E2CDA38B}"/>
    <dgm:cxn modelId="{80C8F278-8BFD-464E-9454-69BFCE9B6831}" type="presOf" srcId="{A542D242-3B68-47BA-9679-0B6859912809}" destId="{C6A41474-6967-4969-BC9E-1E9FFFCF7627}" srcOrd="0" destOrd="0" presId="urn:microsoft.com/office/officeart/2005/8/layout/list1"/>
    <dgm:cxn modelId="{C1054779-65DA-4F8E-BE0C-AF7AF77F5103}" type="presOf" srcId="{C43DF72B-80F1-44E4-A71F-70FF2BADA496}" destId="{65B436D4-BA71-47BC-B09E-7D30F25D2996}" srcOrd="1" destOrd="0" presId="urn:microsoft.com/office/officeart/2005/8/layout/list1"/>
    <dgm:cxn modelId="{2F0B90B4-4FFD-49D0-B7FF-87FE8D3B1924}" type="presOf" srcId="{3183BC7C-6900-436B-9FC6-EED325884369}" destId="{C96F004B-A865-4658-8408-90E15C770923}" srcOrd="0" destOrd="0" presId="urn:microsoft.com/office/officeart/2005/8/layout/list1"/>
    <dgm:cxn modelId="{57CB04B6-8A4A-401B-81CA-366A27B5CA9A}" type="presOf" srcId="{C43DF72B-80F1-44E4-A71F-70FF2BADA496}" destId="{CFA9F995-C4E2-4777-BCBF-8A35F312EA79}" srcOrd="0" destOrd="0" presId="urn:microsoft.com/office/officeart/2005/8/layout/list1"/>
    <dgm:cxn modelId="{925091BE-CF48-4379-BE26-6C40E730FB9C}" type="presOf" srcId="{70359CDC-0362-4683-88C5-7E5D00525B4E}" destId="{F505052D-8873-479F-83CC-E0BE2472C366}" srcOrd="1" destOrd="0" presId="urn:microsoft.com/office/officeart/2005/8/layout/list1"/>
    <dgm:cxn modelId="{1045CBCF-8522-486D-B1D6-3034D5C70F30}" type="presOf" srcId="{27AF19EA-5B8A-4326-BF63-188253F0A662}" destId="{970BD25B-C28B-4B25-9BA0-F7C722ECE6D4}" srcOrd="0" destOrd="0" presId="urn:microsoft.com/office/officeart/2005/8/layout/list1"/>
    <dgm:cxn modelId="{5CF05FE9-F0CE-4047-9822-CDB09C3C46E2}" type="presOf" srcId="{70359CDC-0362-4683-88C5-7E5D00525B4E}" destId="{97438B77-90DC-43BA-B713-52FC624470AB}" srcOrd="0" destOrd="0" presId="urn:microsoft.com/office/officeart/2005/8/layout/list1"/>
    <dgm:cxn modelId="{D5523AF9-C7BC-41BD-A9F1-DAD2E5D72014}" srcId="{27AF19EA-5B8A-4326-BF63-188253F0A662}" destId="{3183BC7C-6900-436B-9FC6-EED325884369}" srcOrd="2" destOrd="0" parTransId="{BC2B4809-6BC6-4D06-9709-9E1FF78C9F9E}" sibTransId="{2E049E96-7C1E-4DDE-A9F1-C51DF36CF798}"/>
    <dgm:cxn modelId="{FF7465ED-016D-486E-95EB-EC0BC0872ADB}" type="presParOf" srcId="{970BD25B-C28B-4B25-9BA0-F7C722ECE6D4}" destId="{BCD271F9-0944-4199-9AA1-C2499003C3FA}" srcOrd="0" destOrd="0" presId="urn:microsoft.com/office/officeart/2005/8/layout/list1"/>
    <dgm:cxn modelId="{3D87D393-BEC8-49E2-98D9-59A4C4F161D8}" type="presParOf" srcId="{BCD271F9-0944-4199-9AA1-C2499003C3FA}" destId="{97438B77-90DC-43BA-B713-52FC624470AB}" srcOrd="0" destOrd="0" presId="urn:microsoft.com/office/officeart/2005/8/layout/list1"/>
    <dgm:cxn modelId="{8ABBE0B2-F184-4AC0-9D17-8AA6773ED177}" type="presParOf" srcId="{BCD271F9-0944-4199-9AA1-C2499003C3FA}" destId="{F505052D-8873-479F-83CC-E0BE2472C366}" srcOrd="1" destOrd="0" presId="urn:microsoft.com/office/officeart/2005/8/layout/list1"/>
    <dgm:cxn modelId="{67E072B5-956C-4597-A4C1-C5CFB13467F4}" type="presParOf" srcId="{970BD25B-C28B-4B25-9BA0-F7C722ECE6D4}" destId="{4BE123AA-BF8C-4E51-9985-888F1F6E4829}" srcOrd="1" destOrd="0" presId="urn:microsoft.com/office/officeart/2005/8/layout/list1"/>
    <dgm:cxn modelId="{BF6ACAB7-2480-4744-A2A0-8CE136EA6925}" type="presParOf" srcId="{970BD25B-C28B-4B25-9BA0-F7C722ECE6D4}" destId="{16C8EC7F-D3F8-4553-817D-DBD61B867BA8}" srcOrd="2" destOrd="0" presId="urn:microsoft.com/office/officeart/2005/8/layout/list1"/>
    <dgm:cxn modelId="{DAF33BA3-30CC-4C7C-99D5-7033EC69BE35}" type="presParOf" srcId="{970BD25B-C28B-4B25-9BA0-F7C722ECE6D4}" destId="{E2C34633-6FED-4058-AD61-293703E7D82C}" srcOrd="3" destOrd="0" presId="urn:microsoft.com/office/officeart/2005/8/layout/list1"/>
    <dgm:cxn modelId="{F3C557FB-390A-4738-B508-03F16B61A118}" type="presParOf" srcId="{970BD25B-C28B-4B25-9BA0-F7C722ECE6D4}" destId="{940CA1F7-7463-47F0-89F4-E7CD47A1FEC8}" srcOrd="4" destOrd="0" presId="urn:microsoft.com/office/officeart/2005/8/layout/list1"/>
    <dgm:cxn modelId="{70D21594-EEFC-40D5-BD7B-A7947CF567B5}" type="presParOf" srcId="{940CA1F7-7463-47F0-89F4-E7CD47A1FEC8}" destId="{CFA9F995-C4E2-4777-BCBF-8A35F312EA79}" srcOrd="0" destOrd="0" presId="urn:microsoft.com/office/officeart/2005/8/layout/list1"/>
    <dgm:cxn modelId="{93D3DA96-7DC2-485A-AA0D-07284AA6A363}" type="presParOf" srcId="{940CA1F7-7463-47F0-89F4-E7CD47A1FEC8}" destId="{65B436D4-BA71-47BC-B09E-7D30F25D2996}" srcOrd="1" destOrd="0" presId="urn:microsoft.com/office/officeart/2005/8/layout/list1"/>
    <dgm:cxn modelId="{EC660AD3-943C-4A94-897E-50747D2C6F8D}" type="presParOf" srcId="{970BD25B-C28B-4B25-9BA0-F7C722ECE6D4}" destId="{74E76227-899B-4B56-96AA-B4A6754A39D9}" srcOrd="5" destOrd="0" presId="urn:microsoft.com/office/officeart/2005/8/layout/list1"/>
    <dgm:cxn modelId="{AAEC9FF5-F269-4F3C-AE81-6DFFD210CD7B}" type="presParOf" srcId="{970BD25B-C28B-4B25-9BA0-F7C722ECE6D4}" destId="{7FFDB6D5-7DA5-4921-B1E3-581041509610}" srcOrd="6" destOrd="0" presId="urn:microsoft.com/office/officeart/2005/8/layout/list1"/>
    <dgm:cxn modelId="{CE38A794-FD23-417C-B804-61761066D0B0}" type="presParOf" srcId="{970BD25B-C28B-4B25-9BA0-F7C722ECE6D4}" destId="{5648A759-FFBA-487B-AEA0-3ED8C9981BFE}" srcOrd="7" destOrd="0" presId="urn:microsoft.com/office/officeart/2005/8/layout/list1"/>
    <dgm:cxn modelId="{76A611B9-B53A-484C-A8D3-7F0D66C9992A}" type="presParOf" srcId="{970BD25B-C28B-4B25-9BA0-F7C722ECE6D4}" destId="{7DC1C166-E69C-4559-9BB1-34ABA478C337}" srcOrd="8" destOrd="0" presId="urn:microsoft.com/office/officeart/2005/8/layout/list1"/>
    <dgm:cxn modelId="{8FA0CDF4-0BD9-40F8-B96B-2175E86F652C}" type="presParOf" srcId="{7DC1C166-E69C-4559-9BB1-34ABA478C337}" destId="{C96F004B-A865-4658-8408-90E15C770923}" srcOrd="0" destOrd="0" presId="urn:microsoft.com/office/officeart/2005/8/layout/list1"/>
    <dgm:cxn modelId="{D33F3BF6-BAD8-495D-908E-63B91EF9C8D6}" type="presParOf" srcId="{7DC1C166-E69C-4559-9BB1-34ABA478C337}" destId="{85FCE14C-0164-4DCC-B425-27DEE004F216}" srcOrd="1" destOrd="0" presId="urn:microsoft.com/office/officeart/2005/8/layout/list1"/>
    <dgm:cxn modelId="{50617225-E12C-42A0-BD8B-8B255F271934}" type="presParOf" srcId="{970BD25B-C28B-4B25-9BA0-F7C722ECE6D4}" destId="{802ABD18-943F-49DC-B485-4A55A9C08DF0}" srcOrd="9" destOrd="0" presId="urn:microsoft.com/office/officeart/2005/8/layout/list1"/>
    <dgm:cxn modelId="{09449794-1024-41D1-A2CE-5B37E6FB7257}" type="presParOf" srcId="{970BD25B-C28B-4B25-9BA0-F7C722ECE6D4}" destId="{D03F3CCC-ACC5-4FED-8912-791025891673}" srcOrd="10" destOrd="0" presId="urn:microsoft.com/office/officeart/2005/8/layout/list1"/>
    <dgm:cxn modelId="{55AA8705-8D60-42AE-8B67-EC9A0A9BF2F5}" type="presParOf" srcId="{970BD25B-C28B-4B25-9BA0-F7C722ECE6D4}" destId="{0113D969-4BE9-48EA-91B1-3449463E59C6}" srcOrd="11" destOrd="0" presId="urn:microsoft.com/office/officeart/2005/8/layout/list1"/>
    <dgm:cxn modelId="{F8C8B72E-E9FC-409E-AAE2-E959BBE30123}" type="presParOf" srcId="{970BD25B-C28B-4B25-9BA0-F7C722ECE6D4}" destId="{C038485F-4E7B-456D-9362-F9062308349D}" srcOrd="12" destOrd="0" presId="urn:microsoft.com/office/officeart/2005/8/layout/list1"/>
    <dgm:cxn modelId="{474E371F-0531-4630-988C-87100DEBF2CA}" type="presParOf" srcId="{C038485F-4E7B-456D-9362-F9062308349D}" destId="{C6A41474-6967-4969-BC9E-1E9FFFCF7627}" srcOrd="0" destOrd="0" presId="urn:microsoft.com/office/officeart/2005/8/layout/list1"/>
    <dgm:cxn modelId="{74CC130B-F6CE-415C-A903-551178E8FFDE}" type="presParOf" srcId="{C038485F-4E7B-456D-9362-F9062308349D}" destId="{95385D63-DA34-4FBD-AB10-B3AA194E430B}" srcOrd="1" destOrd="0" presId="urn:microsoft.com/office/officeart/2005/8/layout/list1"/>
    <dgm:cxn modelId="{05CAAAB7-FF30-4995-9A18-97287D9B7340}" type="presParOf" srcId="{970BD25B-C28B-4B25-9BA0-F7C722ECE6D4}" destId="{8C4B9318-ED3F-41AF-A6A7-AD80B2B809CD}" srcOrd="13" destOrd="0" presId="urn:microsoft.com/office/officeart/2005/8/layout/list1"/>
    <dgm:cxn modelId="{A1625F8A-404D-4EA5-A3FB-E76D10A27B9D}" type="presParOf" srcId="{970BD25B-C28B-4B25-9BA0-F7C722ECE6D4}" destId="{E53B780B-16F8-4FB4-9312-F09DADE765A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8EC7F-D3F8-4553-817D-DBD61B867BA8}">
      <dsp:nvSpPr>
        <dsp:cNvPr id="0" name=""/>
        <dsp:cNvSpPr/>
      </dsp:nvSpPr>
      <dsp:spPr>
        <a:xfrm>
          <a:off x="0" y="765085"/>
          <a:ext cx="7989078" cy="60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5052D-8873-479F-83CC-E0BE2472C366}">
      <dsp:nvSpPr>
        <dsp:cNvPr id="0" name=""/>
        <dsp:cNvSpPr/>
      </dsp:nvSpPr>
      <dsp:spPr>
        <a:xfrm>
          <a:off x="399453" y="410845"/>
          <a:ext cx="559235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378" tIns="0" rIns="21137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I. ABOUT OUR PROBLEM</a:t>
          </a:r>
        </a:p>
      </dsp:txBody>
      <dsp:txXfrm>
        <a:off x="434038" y="445430"/>
        <a:ext cx="5523184" cy="639310"/>
      </dsp:txXfrm>
    </dsp:sp>
    <dsp:sp modelId="{7FFDB6D5-7DA5-4921-B1E3-581041509610}">
      <dsp:nvSpPr>
        <dsp:cNvPr id="0" name=""/>
        <dsp:cNvSpPr/>
      </dsp:nvSpPr>
      <dsp:spPr>
        <a:xfrm>
          <a:off x="0" y="1853725"/>
          <a:ext cx="7989078" cy="60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436D4-BA71-47BC-B09E-7D30F25D2996}">
      <dsp:nvSpPr>
        <dsp:cNvPr id="0" name=""/>
        <dsp:cNvSpPr/>
      </dsp:nvSpPr>
      <dsp:spPr>
        <a:xfrm>
          <a:off x="399453" y="1499485"/>
          <a:ext cx="559235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378" tIns="0" rIns="21137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II. ALGORITHM IMPLEMENTATION</a:t>
          </a:r>
        </a:p>
      </dsp:txBody>
      <dsp:txXfrm>
        <a:off x="434038" y="1534070"/>
        <a:ext cx="5523184" cy="639310"/>
      </dsp:txXfrm>
    </dsp:sp>
    <dsp:sp modelId="{D03F3CCC-ACC5-4FED-8912-791025891673}">
      <dsp:nvSpPr>
        <dsp:cNvPr id="0" name=""/>
        <dsp:cNvSpPr/>
      </dsp:nvSpPr>
      <dsp:spPr>
        <a:xfrm>
          <a:off x="0" y="2942365"/>
          <a:ext cx="7989078" cy="60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CE14C-0164-4DCC-B425-27DEE004F216}">
      <dsp:nvSpPr>
        <dsp:cNvPr id="0" name=""/>
        <dsp:cNvSpPr/>
      </dsp:nvSpPr>
      <dsp:spPr>
        <a:xfrm>
          <a:off x="399453" y="2588125"/>
          <a:ext cx="559235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378" tIns="0" rIns="21137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III. PARALLEL DESIGN</a:t>
          </a:r>
        </a:p>
      </dsp:txBody>
      <dsp:txXfrm>
        <a:off x="434038" y="2622710"/>
        <a:ext cx="5523184" cy="639310"/>
      </dsp:txXfrm>
    </dsp:sp>
    <dsp:sp modelId="{E53B780B-16F8-4FB4-9312-F09DADE765A2}">
      <dsp:nvSpPr>
        <dsp:cNvPr id="0" name=""/>
        <dsp:cNvSpPr/>
      </dsp:nvSpPr>
      <dsp:spPr>
        <a:xfrm>
          <a:off x="0" y="4031005"/>
          <a:ext cx="7989078" cy="604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85D63-DA34-4FBD-AB10-B3AA194E430B}">
      <dsp:nvSpPr>
        <dsp:cNvPr id="0" name=""/>
        <dsp:cNvSpPr/>
      </dsp:nvSpPr>
      <dsp:spPr>
        <a:xfrm>
          <a:off x="399453" y="3676765"/>
          <a:ext cx="559235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378" tIns="0" rIns="21137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IV. RESULTS AND CONCLUSION</a:t>
          </a:r>
        </a:p>
      </dsp:txBody>
      <dsp:txXfrm>
        <a:off x="434038" y="3711350"/>
        <a:ext cx="5523184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EC5F-6863-A5D2-A102-6F9B9736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5BB1DF-AEE1-9D3C-C3A6-F8DAF937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CNNs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28299-6082-BE4D-68E8-27C36F834BB1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2.4. Flattening &amp; Fully Connected Layers</a:t>
            </a:r>
          </a:p>
        </p:txBody>
      </p:sp>
      <p:pic>
        <p:nvPicPr>
          <p:cNvPr id="4100" name="Picture 4" descr="Understanding Autoencoders — Part IV: The Fully Connected Layer and  Flattening | by Hayden LaBrie | GoPenAI">
            <a:extLst>
              <a:ext uri="{FF2B5EF4-FFF2-40B4-BE49-F238E27FC236}">
                <a16:creationId xmlns:a16="http://schemas.microsoft.com/office/drawing/2014/main" id="{56B2B3E3-06CD-DA25-DA05-E9A57B68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50" y="1254027"/>
            <a:ext cx="3735551" cy="26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ully Connected Layer vs. Convolutional Layer: Explained | Built In">
            <a:extLst>
              <a:ext uri="{FF2B5EF4-FFF2-40B4-BE49-F238E27FC236}">
                <a16:creationId xmlns:a16="http://schemas.microsoft.com/office/drawing/2014/main" id="{FF68933A-1AEA-C367-3953-B95210407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57347"/>
            <a:ext cx="3735550" cy="26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6C23C-3EC9-420F-D277-0E068562A789}"/>
              </a:ext>
            </a:extLst>
          </p:cNvPr>
          <p:cNvSpPr txBox="1"/>
          <p:nvPr/>
        </p:nvSpPr>
        <p:spPr>
          <a:xfrm>
            <a:off x="6397770" y="2152843"/>
            <a:ext cx="5306204" cy="877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The resulting feature maps are flattened.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dirty="0"/>
              <a:t>One-dimensional vector feeds fully connected layers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6D595-D103-5D96-A0A0-159B9AC66C03}"/>
              </a:ext>
            </a:extLst>
          </p:cNvPr>
          <p:cNvSpPr txBox="1"/>
          <p:nvPr/>
        </p:nvSpPr>
        <p:spPr>
          <a:xfrm>
            <a:off x="839559" y="4710430"/>
            <a:ext cx="496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dirty="0"/>
              <a:t>Flattened vector feeds one-or-more dense layers.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76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228EA-C13E-A96E-4FE7-AC2D6DF11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CDBBA6-129D-A5C8-D933-08BCA9D5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88" y="2714490"/>
            <a:ext cx="5392424" cy="1429019"/>
          </a:xfrm>
        </p:spPr>
        <p:txBody>
          <a:bodyPr/>
          <a:lstStyle/>
          <a:p>
            <a:r>
              <a:rPr lang="en-US" sz="4500" dirty="0"/>
              <a:t>II. ALGORITHM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3319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BC8D-9986-5CBD-11EE-389A0851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22E0F03-9426-D372-4E44-30AA6D72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Stage 1 – </a:t>
            </a:r>
            <a:r>
              <a:rPr lang="en-US" dirty="0" err="1"/>
              <a:t>conv_forward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6DA7-96C8-E28B-2A6E-00251A0A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45" y="1626974"/>
            <a:ext cx="6230219" cy="2514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ECBC41-2966-4590-680A-7CF0A494080C}"/>
                  </a:ext>
                </a:extLst>
              </p:cNvPr>
              <p:cNvSpPr txBox="1"/>
              <p:nvPr/>
            </p:nvSpPr>
            <p:spPr>
              <a:xfrm>
                <a:off x="212275" y="1481059"/>
                <a:ext cx="5284309" cy="419435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+1, 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+1</m:t>
                      </m:r>
                    </m:oMath>
                  </m:oMathPara>
                </a14:m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INPUT: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input: – a 3D tensor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layer: – convolutional layer parameters: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– weights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𝐾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– biases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       – </a:t>
                </a:r>
                <a:r>
                  <a:rPr lang="en-US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kernel_size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K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OUTPUT: 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3D tensor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ECBC41-2966-4590-680A-7CF0A494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5" y="1481059"/>
                <a:ext cx="5284309" cy="4194353"/>
              </a:xfrm>
              <a:prstGeom prst="rect">
                <a:avLst/>
              </a:prstGeom>
              <a:blipFill>
                <a:blip r:embed="rId3"/>
                <a:stretch>
                  <a:fillRect l="-1038" b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87263-19EF-A3AE-89D1-042306BE79E1}"/>
                  </a:ext>
                </a:extLst>
              </p:cNvPr>
              <p:cNvSpPr txBox="1"/>
              <p:nvPr/>
            </p:nvSpPr>
            <p:spPr>
              <a:xfrm>
                <a:off x="6419282" y="4661082"/>
                <a:ext cx="463774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87263-19EF-A3AE-89D1-042306BE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2" y="4661082"/>
                <a:ext cx="4637743" cy="861774"/>
              </a:xfrm>
              <a:prstGeom prst="rect">
                <a:avLst/>
              </a:prstGeom>
              <a:blipFill>
                <a:blip r:embed="rId4"/>
                <a:stretch>
                  <a:fillRect t="-6383" r="-131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82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98B8-CF54-57F6-1082-9F2792F4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C146893-350F-768B-EE50-ECEF328A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Stage 1 – </a:t>
            </a:r>
            <a:r>
              <a:rPr lang="en-US" dirty="0" err="1"/>
              <a:t>conv_forward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9CBF0-B527-8F9F-5ADD-06653E0D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41" y="876493"/>
            <a:ext cx="6602890" cy="53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0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C8778-72B4-5073-B2A0-736709196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327822-EF71-C9D6-B42B-F4BD4313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Stage 2 – </a:t>
            </a:r>
            <a:r>
              <a:rPr lang="en-US" dirty="0" err="1"/>
              <a:t>max_pool_forward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8F3EF-BE9A-5616-EAE3-C940E912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9" y="2210437"/>
            <a:ext cx="5390855" cy="3674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63B52-917B-A2C9-CB23-313B65F3C55F}"/>
              </a:ext>
            </a:extLst>
          </p:cNvPr>
          <p:cNvSpPr txBox="1"/>
          <p:nvPr/>
        </p:nvSpPr>
        <p:spPr>
          <a:xfrm>
            <a:off x="481516" y="972861"/>
            <a:ext cx="5992239" cy="86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Apply 2D max pooling over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pool_size×pool_size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regions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Reducing resolution while preserving features.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F0F1B6-847D-8D56-A897-6E4BAA840CBA}"/>
                  </a:ext>
                </a:extLst>
              </p:cNvPr>
              <p:cNvSpPr txBox="1"/>
              <p:nvPr/>
            </p:nvSpPr>
            <p:spPr>
              <a:xfrm>
                <a:off x="6772048" y="2329882"/>
                <a:ext cx="4944147" cy="171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 the height and width of input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C be the number of channels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P be the pooling size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𝑃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𝑃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F0F1B6-847D-8D56-A897-6E4BAA84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48" y="2329882"/>
                <a:ext cx="4944147" cy="1717906"/>
              </a:xfrm>
              <a:prstGeom prst="rect">
                <a:avLst/>
              </a:prstGeom>
              <a:blipFill>
                <a:blip r:embed="rId3"/>
                <a:stretch>
                  <a:fillRect l="-1110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8CCF11-0D91-F393-856F-C875BF171479}"/>
                  </a:ext>
                </a:extLst>
              </p:cNvPr>
              <p:cNvSpPr txBox="1"/>
              <p:nvPr/>
            </p:nvSpPr>
            <p:spPr>
              <a:xfrm>
                <a:off x="7339702" y="4565643"/>
                <a:ext cx="350243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8CCF11-0D91-F393-856F-C875BF171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702" y="4565643"/>
                <a:ext cx="3502434" cy="861774"/>
              </a:xfrm>
              <a:prstGeom prst="rect">
                <a:avLst/>
              </a:prstGeom>
              <a:blipFill>
                <a:blip r:embed="rId4"/>
                <a:stretch>
                  <a:fillRect t="-6383" r="-174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257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2728-8EC1-18A4-FA16-F74B8CC4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928B68B-EAA1-279E-707D-43BE586F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Stage 2 – </a:t>
            </a:r>
            <a:r>
              <a:rPr lang="en-US" dirty="0" err="1"/>
              <a:t>max_pool_forward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19751-FCBB-B1EF-B3A6-14F17AE5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84" y="945906"/>
            <a:ext cx="6580032" cy="51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1614-7EEF-87D7-1C85-20BC3F94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B4C772-F4AA-88EF-8D59-E5310B1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Stage 3 – flatten + fully connected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96583-64C1-E5FA-43DE-9839AA95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9" y="1996023"/>
            <a:ext cx="11204463" cy="29658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70A13C-BBBC-24D5-AD19-3C2C7E5EC8F2}"/>
                  </a:ext>
                </a:extLst>
              </p:cNvPr>
              <p:cNvSpPr txBox="1"/>
              <p:nvPr/>
            </p:nvSpPr>
            <p:spPr>
              <a:xfrm>
                <a:off x="969160" y="1185178"/>
                <a:ext cx="10244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flatten</a:t>
                </a:r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reshapes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tensor into an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– length vector in row-major order.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70A13C-BBBC-24D5-AD19-3C2C7E5E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0" y="1185178"/>
                <a:ext cx="10244343" cy="400110"/>
              </a:xfrm>
              <a:prstGeom prst="rect">
                <a:avLst/>
              </a:prstGeom>
              <a:blipFill>
                <a:blip r:embed="rId3"/>
                <a:stretch>
                  <a:fillRect l="-179" t="-7576" r="-23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67E71-185C-C98D-3363-5119A8500EA7}"/>
                  </a:ext>
                </a:extLst>
              </p:cNvPr>
              <p:cNvSpPr txBox="1"/>
              <p:nvPr/>
            </p:nvSpPr>
            <p:spPr>
              <a:xfrm>
                <a:off x="4766289" y="5241935"/>
                <a:ext cx="265008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67E71-185C-C98D-3363-5119A850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89" y="5241935"/>
                <a:ext cx="2650084" cy="861774"/>
              </a:xfrm>
              <a:prstGeom prst="rect">
                <a:avLst/>
              </a:prstGeom>
              <a:blipFill>
                <a:blip r:embed="rId4"/>
                <a:stretch>
                  <a:fillRect l="-3218" t="-6383" r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22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588D-EDE8-939F-A610-4349A3AD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A7024B-768C-D639-113E-E63D186E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Stage 3 – flatten + fully 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1ABE-F431-8909-6136-1AADDF3E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73" y="2257298"/>
            <a:ext cx="8838651" cy="3156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D0750-A4F8-79C6-667B-9BB4EC6DDD2B}"/>
              </a:ext>
            </a:extLst>
          </p:cNvPr>
          <p:cNvSpPr txBox="1"/>
          <p:nvPr/>
        </p:nvSpPr>
        <p:spPr>
          <a:xfrm>
            <a:off x="2197334" y="807599"/>
            <a:ext cx="7797327" cy="141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fc_forward</a:t>
            </a:r>
            <a:r>
              <a:rPr lang="en-US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multiplies input by weights, adds bias, then applies ReLU.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N be the input size (flattened vector length)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M be the number of output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0DFA42-1E98-EE88-BCE4-F426F20E53B0}"/>
                  </a:ext>
                </a:extLst>
              </p:cNvPr>
              <p:cNvSpPr txBox="1"/>
              <p:nvPr/>
            </p:nvSpPr>
            <p:spPr>
              <a:xfrm>
                <a:off x="4770957" y="5413959"/>
                <a:ext cx="265008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0DFA42-1E98-EE88-BCE4-F426F20E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957" y="5413959"/>
                <a:ext cx="2650084" cy="861774"/>
              </a:xfrm>
              <a:prstGeom prst="rect">
                <a:avLst/>
              </a:prstGeom>
              <a:blipFill>
                <a:blip r:embed="rId3"/>
                <a:stretch>
                  <a:fillRect l="-3226" t="-5674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666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8D33-8BC8-9E9C-EC38-20BF11165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02257E7-5933-63A6-2320-9AB611F9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/>
              <a:t>4. Stage 4 – Combining into cnn_forward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C216AB-E47C-C795-DFE8-FAD4A569FC7E}"/>
                  </a:ext>
                </a:extLst>
              </p:cNvPr>
              <p:cNvSpPr txBox="1"/>
              <p:nvPr/>
            </p:nvSpPr>
            <p:spPr>
              <a:xfrm>
                <a:off x="2836801" y="1122169"/>
                <a:ext cx="6518398" cy="216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Let: 	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number of convolutional layers 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number of fully connected layers 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  	• For each conv layer l: 	output size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1"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		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		input channels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• For each FC layer l: input size N(l), output size M(l)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C216AB-E47C-C795-DFE8-FAD4A569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01" y="1122169"/>
                <a:ext cx="6518398" cy="2160528"/>
              </a:xfrm>
              <a:prstGeom prst="rect">
                <a:avLst/>
              </a:prstGeom>
              <a:blipFill>
                <a:blip r:embed="rId2"/>
                <a:stretch>
                  <a:fillRect l="-748" t="-1127" b="-3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301531-91D2-8E93-57CD-6EA911FE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44" y="3630424"/>
            <a:ext cx="5471919" cy="2590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77819-D144-242B-3361-3AF51367DA2C}"/>
                  </a:ext>
                </a:extLst>
              </p:cNvPr>
              <p:cNvSpPr txBox="1"/>
              <p:nvPr/>
            </p:nvSpPr>
            <p:spPr>
              <a:xfrm>
                <a:off x="136187" y="4195951"/>
                <a:ext cx="6245157" cy="14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77819-D144-242B-3361-3AF51367D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87" y="4195951"/>
                <a:ext cx="6245157" cy="1459887"/>
              </a:xfrm>
              <a:prstGeom prst="rect">
                <a:avLst/>
              </a:prstGeom>
              <a:blipFill>
                <a:blip r:embed="rId4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89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D6E5-75F7-A7F0-5D8C-3F945C0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EF02411-9FDD-2E18-AD28-815FF2BA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4. Stage 4 – Combining into </a:t>
            </a:r>
            <a:r>
              <a:rPr lang="en-US" dirty="0" err="1"/>
              <a:t>cnn_forward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7A64C-9B53-C6D4-8F98-E63A29C0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180786"/>
            <a:ext cx="9078592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1462408"/>
            <a:ext cx="7342482" cy="1212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dirty="0"/>
              <a:t>Convolutional Neural Network Inference (MPI, CUDA)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2664901"/>
            <a:ext cx="4614574" cy="534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500" dirty="0"/>
              <a:t>Group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DEE44DF-6BB6-6A7A-ED3E-720C9D5FD944}"/>
              </a:ext>
            </a:extLst>
          </p:cNvPr>
          <p:cNvSpPr txBox="1">
            <a:spLocks/>
          </p:cNvSpPr>
          <p:nvPr/>
        </p:nvSpPr>
        <p:spPr>
          <a:xfrm>
            <a:off x="386634" y="3199697"/>
            <a:ext cx="4614574" cy="2185395"/>
          </a:xfrm>
          <a:prstGeom prst="rect">
            <a:avLst/>
          </a:prstGeom>
        </p:spPr>
        <p:txBody>
          <a:bodyPr numCol="2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2000" b="0" dirty="0"/>
              <a:t>Vũ Hữu An</a:t>
            </a:r>
          </a:p>
          <a:p>
            <a:pPr>
              <a:lnSpc>
                <a:spcPct val="114000"/>
              </a:lnSpc>
            </a:pPr>
            <a:r>
              <a:rPr lang="en-US" sz="2000" b="0" dirty="0" err="1"/>
              <a:t>Trần</a:t>
            </a:r>
            <a:r>
              <a:rPr lang="en-US" sz="2000" b="0" dirty="0"/>
              <a:t> Hữu </a:t>
            </a:r>
            <a:r>
              <a:rPr lang="en-US" sz="2000" b="0" dirty="0" err="1"/>
              <a:t>Đạo</a:t>
            </a:r>
            <a:endParaRPr lang="en-US" sz="2000" b="0" dirty="0"/>
          </a:p>
          <a:p>
            <a:pPr>
              <a:lnSpc>
                <a:spcPct val="114000"/>
              </a:lnSpc>
            </a:pPr>
            <a:r>
              <a:rPr lang="en-US" sz="2000" b="0" dirty="0" err="1"/>
              <a:t>Lại</a:t>
            </a:r>
            <a:r>
              <a:rPr lang="en-US" sz="2000" b="0" dirty="0"/>
              <a:t> Trí Dũng</a:t>
            </a:r>
          </a:p>
          <a:p>
            <a:pPr>
              <a:lnSpc>
                <a:spcPct val="114000"/>
              </a:lnSpc>
            </a:pPr>
            <a:r>
              <a:rPr lang="en-US" sz="2000" b="0" dirty="0" err="1"/>
              <a:t>Đàm</a:t>
            </a:r>
            <a:r>
              <a:rPr lang="en-US" sz="2000" b="0" dirty="0"/>
              <a:t> Quang Đức</a:t>
            </a:r>
          </a:p>
          <a:p>
            <a:pPr>
              <a:lnSpc>
                <a:spcPct val="114000"/>
              </a:lnSpc>
            </a:pPr>
            <a:r>
              <a:rPr lang="en-US" sz="2000" b="0" dirty="0" err="1"/>
              <a:t>Tạ</a:t>
            </a:r>
            <a:r>
              <a:rPr lang="en-US" sz="2000" b="0" dirty="0"/>
              <a:t> Tuấn Hải</a:t>
            </a:r>
          </a:p>
          <a:p>
            <a:pPr>
              <a:lnSpc>
                <a:spcPct val="114000"/>
              </a:lnSpc>
            </a:pPr>
            <a:r>
              <a:rPr lang="en-US" sz="2000" b="0" dirty="0"/>
              <a:t>Nguyễn </a:t>
            </a:r>
            <a:r>
              <a:rPr lang="en-US" sz="2000" b="0" dirty="0" err="1"/>
              <a:t>Trọng</a:t>
            </a:r>
            <a:r>
              <a:rPr lang="en-US" sz="2000" b="0" dirty="0"/>
              <a:t> Tâm</a:t>
            </a:r>
          </a:p>
          <a:p>
            <a:pPr>
              <a:lnSpc>
                <a:spcPct val="114000"/>
              </a:lnSpc>
            </a:pPr>
            <a:endParaRPr lang="en-US" sz="2000" b="0" dirty="0"/>
          </a:p>
          <a:p>
            <a:pPr algn="r">
              <a:lnSpc>
                <a:spcPct val="114000"/>
              </a:lnSpc>
            </a:pPr>
            <a:r>
              <a:rPr lang="en-US" sz="2000" b="0" dirty="0"/>
              <a:t>20225467</a:t>
            </a:r>
          </a:p>
          <a:p>
            <a:pPr algn="r">
              <a:lnSpc>
                <a:spcPct val="114000"/>
              </a:lnSpc>
            </a:pPr>
            <a:r>
              <a:rPr lang="en-US" sz="2000" b="0" dirty="0"/>
              <a:t>20220061</a:t>
            </a:r>
          </a:p>
          <a:p>
            <a:pPr algn="r">
              <a:lnSpc>
                <a:spcPct val="114000"/>
              </a:lnSpc>
            </a:pPr>
            <a:r>
              <a:rPr lang="en-US" sz="2000" b="0" dirty="0"/>
              <a:t>20225486</a:t>
            </a:r>
          </a:p>
          <a:p>
            <a:pPr algn="r">
              <a:lnSpc>
                <a:spcPct val="114000"/>
              </a:lnSpc>
            </a:pPr>
            <a:r>
              <a:rPr lang="en-US" sz="2000" b="0" dirty="0"/>
              <a:t>20225483</a:t>
            </a:r>
          </a:p>
          <a:p>
            <a:pPr algn="r">
              <a:lnSpc>
                <a:spcPct val="114000"/>
              </a:lnSpc>
            </a:pPr>
            <a:r>
              <a:rPr lang="en-US" sz="2000" b="0" dirty="0"/>
              <a:t>20225442</a:t>
            </a:r>
          </a:p>
          <a:p>
            <a:pPr algn="r">
              <a:lnSpc>
                <a:spcPct val="114000"/>
              </a:lnSpc>
            </a:pPr>
            <a:r>
              <a:rPr lang="en-US" sz="2000" b="0" dirty="0"/>
              <a:t>20225527</a:t>
            </a:r>
            <a:endParaRPr lang="en-US" sz="2000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0077D37-9308-CB26-10CD-1484E1768784}"/>
              </a:ext>
            </a:extLst>
          </p:cNvPr>
          <p:cNvSpPr txBox="1">
            <a:spLocks/>
          </p:cNvSpPr>
          <p:nvPr/>
        </p:nvSpPr>
        <p:spPr>
          <a:xfrm>
            <a:off x="386634" y="5447905"/>
            <a:ext cx="4614574" cy="445296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2000" dirty="0"/>
              <a:t>Professor: </a:t>
            </a:r>
            <a:r>
              <a:rPr lang="nl-NL" sz="2000" dirty="0"/>
              <a:t>Ph.D. Vu Van Thieu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6C02-9BD9-8A11-6BA4-94126D374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DBC19E-B30D-44AD-564E-6D065459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714490"/>
            <a:ext cx="4614203" cy="1429019"/>
          </a:xfrm>
        </p:spPr>
        <p:txBody>
          <a:bodyPr/>
          <a:lstStyle/>
          <a:p>
            <a:r>
              <a:rPr lang="en-US" sz="4500" dirty="0"/>
              <a:t>III. PARALLEL DESIGN</a:t>
            </a:r>
          </a:p>
        </p:txBody>
      </p:sp>
    </p:spTree>
    <p:extLst>
      <p:ext uri="{BB962C8B-B14F-4D97-AF65-F5344CB8AC3E}">
        <p14:creationId xmlns:p14="http://schemas.microsoft.com/office/powerpoint/2010/main" val="279977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9073BA-4402-3C4C-3E9E-0ACD7329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0451CF-C407-78A0-DA8E-CC15427D8EC6}"/>
              </a:ext>
            </a:extLst>
          </p:cNvPr>
          <p:cNvGrpSpPr/>
          <p:nvPr/>
        </p:nvGrpSpPr>
        <p:grpSpPr>
          <a:xfrm>
            <a:off x="1690070" y="3582275"/>
            <a:ext cx="8811855" cy="1776380"/>
            <a:chOff x="1690072" y="2738341"/>
            <a:chExt cx="8811855" cy="17763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FE997B-A404-9C33-7A44-61F83F2F5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3925" y="4066984"/>
              <a:ext cx="8745170" cy="4477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252A97-1050-0731-1BC9-E637C593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072" y="2738341"/>
              <a:ext cx="8811855" cy="1381318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A6E13E7-31BB-1190-4406-DA98AE2CF96A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1.1. Convolutional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1FF22-EB4E-FFCF-765C-95EBFA5B607E}"/>
              </a:ext>
            </a:extLst>
          </p:cNvPr>
          <p:cNvSpPr txBox="1"/>
          <p:nvPr/>
        </p:nvSpPr>
        <p:spPr>
          <a:xfrm>
            <a:off x="3254515" y="2738228"/>
            <a:ext cx="5682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Access a subset of rows from the input tensor.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83F6E-1B77-29B4-D4B8-E5F0076F4A8A}"/>
              </a:ext>
            </a:extLst>
          </p:cNvPr>
          <p:cNvSpPr txBox="1"/>
          <p:nvPr/>
        </p:nvSpPr>
        <p:spPr>
          <a:xfrm>
            <a:off x="338734" y="1323758"/>
            <a:ext cx="11514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convolution is parallelized by assigning output rows to different processes, each computing all channels for its subset. This requires each process to: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A008-C9EA-6C15-5EF5-2581F134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FDAC97-EB76-C7DB-302A-AA5BDB13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632DD5-F5BB-AB07-C6AC-E138A9C13403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1.1. Convolutional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7B0D2-F7EC-CBEA-2F5C-58B9316B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2185416"/>
            <a:ext cx="8830907" cy="3829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B98E7-3C66-4655-C5CA-B86E1B64C67D}"/>
              </a:ext>
            </a:extLst>
          </p:cNvPr>
          <p:cNvSpPr txBox="1"/>
          <p:nvPr/>
        </p:nvSpPr>
        <p:spPr>
          <a:xfrm>
            <a:off x="2178099" y="1393420"/>
            <a:ext cx="783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Perform the full convolution kernel computation over those rows. </a:t>
            </a:r>
          </a:p>
        </p:txBody>
      </p:sp>
    </p:spTree>
    <p:extLst>
      <p:ext uri="{BB962C8B-B14F-4D97-AF65-F5344CB8AC3E}">
        <p14:creationId xmlns:p14="http://schemas.microsoft.com/office/powerpoint/2010/main" val="76270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FBF7-56DC-2B35-E036-63D758E1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F142C5-F267-F43F-9D8F-0D9F7C90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2FB0BA-ACDB-1B7F-4BDA-F57D17157F44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1.1. Convolutional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1B711-A71A-8F22-57AC-3C2FD4DC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2156233"/>
            <a:ext cx="8869013" cy="3829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DC8C4-C874-E1DB-5991-0BF788FB19FB}"/>
              </a:ext>
            </a:extLst>
          </p:cNvPr>
          <p:cNvSpPr txBox="1"/>
          <p:nvPr/>
        </p:nvSpPr>
        <p:spPr>
          <a:xfrm>
            <a:off x="3991095" y="1456687"/>
            <a:ext cx="420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Store intermediate results locally. </a:t>
            </a:r>
          </a:p>
        </p:txBody>
      </p:sp>
    </p:spTree>
    <p:extLst>
      <p:ext uri="{BB962C8B-B14F-4D97-AF65-F5344CB8AC3E}">
        <p14:creationId xmlns:p14="http://schemas.microsoft.com/office/powerpoint/2010/main" val="3963001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E0918-F4BD-5F58-ACE1-10B81E35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B662-579B-59BC-24D1-FF775DF9B81E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1.2. Max 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D30F-EA4C-839D-A4EE-D748FEB4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3006964"/>
            <a:ext cx="8811855" cy="2867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DB9E1-20BF-5529-BCCD-7911F2CBD9CB}"/>
              </a:ext>
            </a:extLst>
          </p:cNvPr>
          <p:cNvSpPr txBox="1"/>
          <p:nvPr/>
        </p:nvSpPr>
        <p:spPr>
          <a:xfrm>
            <a:off x="1493617" y="2363822"/>
            <a:ext cx="920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Compute the output tensor dimensions and determine the row range for each process: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8B9F8-D154-AD39-B2CF-080459CCACBA}"/>
              </a:ext>
            </a:extLst>
          </p:cNvPr>
          <p:cNvSpPr txBox="1"/>
          <p:nvPr/>
        </p:nvSpPr>
        <p:spPr>
          <a:xfrm>
            <a:off x="338734" y="1323758"/>
            <a:ext cx="11514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max pooling is parallelized by splitting the output rows among MPI processes, with each process computing its assigned rows across all channels.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AA1A19-E1D7-B3BA-711F-BFCCD3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46740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F459-E3A0-66E3-FF92-EB1F39F0C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C2A611-0DD1-481F-9750-46E9922B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26290-11E3-860D-AE87-433B0ECD9AFA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1.2. Max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E3608-1452-571E-38A6-FE057E9D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66" y="1896100"/>
            <a:ext cx="5070462" cy="3879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F2A70-F4EF-8A52-E27B-DEF78E15EFFA}"/>
              </a:ext>
            </a:extLst>
          </p:cNvPr>
          <p:cNvSpPr txBox="1"/>
          <p:nvPr/>
        </p:nvSpPr>
        <p:spPr>
          <a:xfrm>
            <a:off x="2244655" y="1166329"/>
            <a:ext cx="770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For each output pixel, the local process computes the maximum value over a </a:t>
            </a:r>
            <a:r>
              <a:rPr lang="en-US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pool_size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× </a:t>
            </a:r>
            <a:r>
              <a:rPr lang="en-US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pool_size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window in the corresponding input region.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DC250-0487-C385-1114-3CCF8C9C36C6}"/>
              </a:ext>
            </a:extLst>
          </p:cNvPr>
          <p:cNvSpPr txBox="1"/>
          <p:nvPr/>
        </p:nvSpPr>
        <p:spPr>
          <a:xfrm>
            <a:off x="1604575" y="5858552"/>
            <a:ext cx="8982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After local computation, each process sends its computed rows to rank 0 using </a:t>
            </a:r>
            <a:r>
              <a:rPr lang="en-US" dirty="0" err="1"/>
              <a:t>MPI_Gatherv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406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849DC-CF23-9062-CA1F-DDB6E692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60FB81-12A8-CD8B-9480-37240BF2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5A64A-B21B-A5B7-7EF4-81DBACF267C0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1.3. Fully Connected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0F705-C203-9042-9A76-46075AC5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3280277"/>
            <a:ext cx="8878539" cy="249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D71E6-D133-455F-3200-0B1BD263920F}"/>
              </a:ext>
            </a:extLst>
          </p:cNvPr>
          <p:cNvSpPr txBox="1"/>
          <p:nvPr/>
        </p:nvSpPr>
        <p:spPr>
          <a:xfrm>
            <a:off x="2465036" y="2455905"/>
            <a:ext cx="7261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Divide the total number of output neurons across processes: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F53A4-AE91-4550-FBD9-EA3D969046D6}"/>
              </a:ext>
            </a:extLst>
          </p:cNvPr>
          <p:cNvSpPr txBox="1"/>
          <p:nvPr/>
        </p:nvSpPr>
        <p:spPr>
          <a:xfrm>
            <a:off x="338734" y="1323758"/>
            <a:ext cx="11514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fully connected layer is parallelized by assigning different output neurons to each MPI process, with each process independently computing its portion of the output vector.</a:t>
            </a:r>
          </a:p>
        </p:txBody>
      </p:sp>
    </p:spTree>
    <p:extLst>
      <p:ext uri="{BB962C8B-B14F-4D97-AF65-F5344CB8AC3E}">
        <p14:creationId xmlns:p14="http://schemas.microsoft.com/office/powerpoint/2010/main" val="1703249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378A4-4AB7-BA4F-0A6B-68E747C1B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7DBEE9-7DF7-25FA-10C4-71F56213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MPI-Based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CCE77-FBCC-24C1-3E17-F85B421BA2FE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1.3. Fully Connected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43A8A-FDA6-9C0B-EA29-F31AD534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2163603"/>
            <a:ext cx="8859486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E2F53-5EF6-7E44-7B5F-27875F639D0F}"/>
              </a:ext>
            </a:extLst>
          </p:cNvPr>
          <p:cNvSpPr txBox="1"/>
          <p:nvPr/>
        </p:nvSpPr>
        <p:spPr>
          <a:xfrm>
            <a:off x="2244654" y="1464911"/>
            <a:ext cx="770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Each process computes its assigned output neurons: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64829-5E83-00F5-0805-AD4CB48412D3}"/>
              </a:ext>
            </a:extLst>
          </p:cNvPr>
          <p:cNvSpPr txBox="1"/>
          <p:nvPr/>
        </p:nvSpPr>
        <p:spPr>
          <a:xfrm>
            <a:off x="674479" y="5393089"/>
            <a:ext cx="1084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After local computation, each process sends its computed rows to rank 0 using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MPI_Gatherv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990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AFD5E-F040-9C0B-90E6-484245A8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9B5DA2-2536-9668-4FDB-0251B0FA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pPr algn="just"/>
            <a:r>
              <a:rPr lang="en-US" dirty="0"/>
              <a:t>1. MPI-Based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E0879-EB35-479C-0F18-06DD2EEF1D3A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 sz="2000" dirty="0"/>
              <a:t>1.4. Overall Design and Synchronization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17280-C847-8D8B-33FB-D8CEE4EF4327}"/>
                  </a:ext>
                </a:extLst>
              </p:cNvPr>
              <p:cNvSpPr txBox="1"/>
              <p:nvPr/>
            </p:nvSpPr>
            <p:spPr>
              <a:xfrm>
                <a:off x="338736" y="1633061"/>
                <a:ext cx="11514528" cy="225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 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Let P be the number of MPI processes.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Convolution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Each process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operations.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:r>
                  <a:rPr lang="en-US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MaxPooling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Each process performs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operations.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Fully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Connected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Each process computes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𝑂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dot products, where I is input size, O is output size.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17280-C847-8D8B-33FB-D8CEE4EF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1633061"/>
                <a:ext cx="11514528" cy="2258439"/>
              </a:xfrm>
              <a:prstGeom prst="rect">
                <a:avLst/>
              </a:prstGeom>
              <a:blipFill>
                <a:blip r:embed="rId2"/>
                <a:stretch>
                  <a:fillRect l="-477" b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020662-F5C4-2749-F8E0-CA20DBC1973A}"/>
                  </a:ext>
                </a:extLst>
              </p:cNvPr>
              <p:cNvSpPr txBox="1"/>
              <p:nvPr/>
            </p:nvSpPr>
            <p:spPr>
              <a:xfrm>
                <a:off x="338736" y="4358232"/>
                <a:ext cx="11514528" cy="86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Communication cost per layer includes gather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:r>
                  <a:rPr lang="en-US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MPI_Gatherv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 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and broadcast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:r>
                  <a:rPr lang="en-US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MPI_Bcast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 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with 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𝑂𝑙𝑜𝑔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latency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bandwidth per transfer.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020662-F5C4-2749-F8E0-CA20DBC19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" y="4358232"/>
                <a:ext cx="11514528" cy="868636"/>
              </a:xfrm>
              <a:prstGeom prst="rect">
                <a:avLst/>
              </a:prstGeom>
              <a:blipFill>
                <a:blip r:embed="rId3"/>
                <a:stretch>
                  <a:fillRect l="-477" r="-477" b="-10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407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33AFD-4730-220B-7043-4B4B0A2F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597B97-C132-430A-B2CD-E4DC72D6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CUDA-Based Implementation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F1F458-5C57-475E-6D47-ABC9AB0DBFBD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2.1. Convolutional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707D-D4E6-1FE3-6BB1-C0F2A998BCF1}"/>
              </a:ext>
            </a:extLst>
          </p:cNvPr>
          <p:cNvSpPr txBox="1"/>
          <p:nvPr/>
        </p:nvSpPr>
        <p:spPr>
          <a:xfrm>
            <a:off x="0" y="2715567"/>
            <a:ext cx="6096000" cy="142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The kernel is executed with a 3D grid of thread blocks: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• Each thread block covers a 2D spatial tile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• Each block in z-dimension handles one output channel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F7BCC7-BD85-C531-221B-634A38B37DC6}"/>
              </a:ext>
            </a:extLst>
          </p:cNvPr>
          <p:cNvGrpSpPr/>
          <p:nvPr/>
        </p:nvGrpSpPr>
        <p:grpSpPr>
          <a:xfrm>
            <a:off x="6251953" y="1166329"/>
            <a:ext cx="5757263" cy="5131777"/>
            <a:chOff x="1580117" y="-655188"/>
            <a:chExt cx="8916644" cy="73829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825C3B-5CFD-5F79-5760-29C625B8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678" y="-655188"/>
              <a:ext cx="8840434" cy="56586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D019FD-9E21-FDA5-9EBC-95743E345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117" y="5003452"/>
              <a:ext cx="8916644" cy="17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753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sz="3500" dirty="0"/>
              <a:t>MỤC LỤC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A06EDC-3839-B8F5-EE01-1CFE8411B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437681"/>
              </p:ext>
            </p:extLst>
          </p:nvPr>
        </p:nvGraphicFramePr>
        <p:xfrm>
          <a:off x="2101461" y="905674"/>
          <a:ext cx="7989078" cy="504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862A-65A2-B77B-03F2-6E297928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995FAD-DBCD-E3F5-34DD-1A8F7E53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CUDA-Based Implementation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BC4916-1AE6-CC43-71A3-5CEFCDE6BA11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2.2. Max Pooling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93D72-216A-5091-6E34-A4184181FA23}"/>
              </a:ext>
            </a:extLst>
          </p:cNvPr>
          <p:cNvSpPr txBox="1"/>
          <p:nvPr/>
        </p:nvSpPr>
        <p:spPr>
          <a:xfrm>
            <a:off x="5605437" y="2946399"/>
            <a:ext cx="6323914" cy="96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• Max pooling performed over spatial grid and channels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• Each CUDA thread reduces a </a:t>
            </a:r>
            <a:r>
              <a:rPr lang="en-US" sz="2000" i="1" dirty="0" err="1"/>
              <a:t>pool_size×pool_size</a:t>
            </a:r>
            <a:r>
              <a:rPr lang="en-US" sz="2000" i="1" dirty="0"/>
              <a:t> </a:t>
            </a:r>
            <a:r>
              <a:rPr lang="en-US" sz="2000" dirty="0"/>
              <a:t>window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AA0C2B-F9C9-888A-7CD1-4211336C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0" y="1166329"/>
            <a:ext cx="545858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5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DE24-8385-54A9-46EE-FF529B90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12500E-42F5-BB9D-45E4-14C6B0AD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CUDA-Based Implementation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46EFB2-7B0E-49CC-4518-C854A51B0CC4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2.3. Fully Connected 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67B69-0F1E-FC80-27C0-E78B30328800}"/>
              </a:ext>
            </a:extLst>
          </p:cNvPr>
          <p:cNvSpPr txBox="1"/>
          <p:nvPr/>
        </p:nvSpPr>
        <p:spPr>
          <a:xfrm>
            <a:off x="99084" y="1166329"/>
            <a:ext cx="1199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is copied to GPU, multiplied by the weight matrix, then sent back to the host.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CC8459-13F3-BB4F-A71C-9886E26A87D3}"/>
                  </a:ext>
                </a:extLst>
              </p:cNvPr>
              <p:cNvSpPr txBox="1"/>
              <p:nvPr/>
            </p:nvSpPr>
            <p:spPr>
              <a:xfrm>
                <a:off x="99083" y="1613060"/>
                <a:ext cx="11993827" cy="478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Complexity:	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the number of threads per block,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the number of blocks launched.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Convolution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	Total work: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	per – thread work (ideal parallelism):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Parallel execution 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:r>
                  <a:rPr lang="en-US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MaxPooling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	Total work: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		per – thread work (ideal parallelism):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Parallel execution 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Flatten: 	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Total work: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			per – thread work (ideal parallelism):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(1)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Parallel execution 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(1)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Fully </a:t>
                </a:r>
                <a:r>
                  <a:rPr lang="en-US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Connected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	Total work: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𝑂</m:t>
                        </m:r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			per – thread work (ideal parallelism):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		Parallel execution 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𝑂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CC8459-13F3-BB4F-A71C-9886E26A8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3" y="1613060"/>
                <a:ext cx="11993827" cy="4785541"/>
              </a:xfrm>
              <a:prstGeom prst="rect">
                <a:avLst/>
              </a:prstGeom>
              <a:blipFill>
                <a:blip r:embed="rId2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04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65C20-A37C-C1C6-B719-645FBBC6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E57F37-877B-CAC2-7506-E54D3B21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Hybrid MPI + CUDA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65D8E-936A-76A1-4CC2-FF0F05EA0CC8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3.1.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18AE0-9A3A-91BF-B1C1-8FC1CDD1B51B}"/>
              </a:ext>
            </a:extLst>
          </p:cNvPr>
          <p:cNvSpPr txBox="1"/>
          <p:nvPr/>
        </p:nvSpPr>
        <p:spPr>
          <a:xfrm>
            <a:off x="338736" y="1210466"/>
            <a:ext cx="11514528" cy="4434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hybrid MPI + CUDA implementation leverages distributed computing and GPU acceleration to process images in parallel using a CNN. Each MPI process, linked to a GPU, handles a subset of images concurrently.</a:t>
            </a:r>
          </a:p>
          <a:p>
            <a:pPr algn="just">
              <a:lnSpc>
                <a:spcPct val="200000"/>
              </a:lnSpc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hybrid implementation processes multiple images in parallel across GPUs as follows: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(1) The root MPI process initializes the CNN and loads images;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(2) Images are distributed using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MPI_Scatterv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(3) Each process uses CUDA to process its images;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(4) Results are gathered via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MPI_Gatherv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713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DD7C-823E-84AC-EF3C-0DBC3938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614ED5-7FB1-1E90-E35A-D7611B02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Hybrid MPI + CUDA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EB418-C3F7-FCA7-A71C-C6A93B3436B2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3.2. Implementation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61C18-CD68-867D-56F0-6FF7EAB222E9}"/>
              </a:ext>
            </a:extLst>
          </p:cNvPr>
          <p:cNvGrpSpPr/>
          <p:nvPr/>
        </p:nvGrpSpPr>
        <p:grpSpPr>
          <a:xfrm>
            <a:off x="716604" y="3098038"/>
            <a:ext cx="10758791" cy="2804538"/>
            <a:chOff x="-20238" y="2220950"/>
            <a:chExt cx="12212238" cy="3183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2D08D3-BC5E-2F47-C53E-0FF07B7A4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238" y="3596525"/>
              <a:ext cx="12192000" cy="18078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E356D0-DD43-5BC7-C212-07F3C89F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20950"/>
              <a:ext cx="12192000" cy="140710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335585-BDE5-04B6-87EF-3A8F2648F89A}"/>
              </a:ext>
            </a:extLst>
          </p:cNvPr>
          <p:cNvSpPr txBox="1"/>
          <p:nvPr/>
        </p:nvSpPr>
        <p:spPr>
          <a:xfrm>
            <a:off x="338736" y="1259106"/>
            <a:ext cx="1107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implementation includes two key functions: </a:t>
            </a:r>
            <a:r>
              <a:rPr lang="en-US" i="1" dirty="0" err="1"/>
              <a:t>process_image_batch</a:t>
            </a:r>
            <a:r>
              <a:rPr lang="en-US" i="1" dirty="0"/>
              <a:t> </a:t>
            </a:r>
            <a:r>
              <a:rPr lang="en-US" dirty="0"/>
              <a:t>for processing image batches on a GPU, and </a:t>
            </a:r>
            <a:r>
              <a:rPr lang="en-US" i="1" dirty="0" err="1"/>
              <a:t>cnn_forward_hybrid</a:t>
            </a:r>
            <a:r>
              <a:rPr lang="en-US" i="1" dirty="0"/>
              <a:t> </a:t>
            </a:r>
            <a:r>
              <a:rPr lang="en-US" dirty="0"/>
              <a:t>for managing MPI-based distribution and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5C9B19-1158-2AAE-EDE8-138F36BEAEF6}"/>
              </a:ext>
            </a:extLst>
          </p:cNvPr>
          <p:cNvSpPr txBox="1"/>
          <p:nvPr/>
        </p:nvSpPr>
        <p:spPr>
          <a:xfrm>
            <a:off x="1543592" y="2178572"/>
            <a:ext cx="912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The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process_image_batch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 uses CUDA-based CNN to process image batches within a single MPI process. The pseudo-code for this function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144320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D0B3-8545-E9A4-1970-C69F8696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E24675-A8C2-AF64-E3D1-78EAF1EF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Hybrid MPI + CUDA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5DC10-8F5B-E1DF-25F2-D80D3E127B5D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3.2.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62152-29CD-7092-F3A7-1FCE5B6A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87" y="1259756"/>
            <a:ext cx="6434958" cy="489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DD24C-71E8-0ABC-9529-B13095BC6195}"/>
              </a:ext>
            </a:extLst>
          </p:cNvPr>
          <p:cNvSpPr txBox="1"/>
          <p:nvPr/>
        </p:nvSpPr>
        <p:spPr>
          <a:xfrm>
            <a:off x="1" y="2589538"/>
            <a:ext cx="560313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dirty="0"/>
              <a:t>The </a:t>
            </a:r>
            <a:r>
              <a:rPr lang="en-US" b="1" dirty="0" err="1"/>
              <a:t>cnn_forward_hybrid</a:t>
            </a:r>
            <a:r>
              <a:rPr lang="en-US" b="1" dirty="0"/>
              <a:t> </a:t>
            </a:r>
            <a:r>
              <a:rPr lang="en-US" dirty="0"/>
              <a:t>function performs distributed inference by scattering images and gathering results using </a:t>
            </a:r>
            <a:r>
              <a:rPr lang="en-US" i="1" dirty="0" err="1"/>
              <a:t>MPI_Scatterv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MPI_Gatherv</a:t>
            </a:r>
            <a:r>
              <a:rPr lang="en-US" dirty="0"/>
              <a:t>. The pseudo-code for this function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246486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81D4-1289-AE05-D3FD-C3EE867C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C6D632-2D13-896D-926F-B192A8D7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Hybrid MPI + CUDA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48ED-912B-57B6-8B56-BFC71C152E29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3.3.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9599DE-4920-14F7-5652-C0A7DC9D2C1E}"/>
                  </a:ext>
                </a:extLst>
              </p:cNvPr>
              <p:cNvSpPr txBox="1"/>
              <p:nvPr/>
            </p:nvSpPr>
            <p:spPr>
              <a:xfrm>
                <a:off x="99086" y="1194807"/>
                <a:ext cx="11993827" cy="5016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75000"/>
                  </a:lnSpc>
                </a:pPr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Let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the number of threads per block,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the number of blocks launched.</a:t>
                </a:r>
              </a:p>
              <a:p>
                <a:pPr algn="just">
                  <a:lnSpc>
                    <a:spcPct val="175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hybrid MPI + CUDA approach enables efficient parallelism by distributing work across GPUs. The overall time complexity is mainly determined by the CUDA-based CNN processing:</a:t>
                </a:r>
              </a:p>
              <a:p>
                <a:pPr algn="just">
                  <a:lnSpc>
                    <a:spcPct val="175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the convolutional layer,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just">
                  <a:lnSpc>
                    <a:spcPct val="175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the max pooling layer,</a:t>
                </a:r>
              </a:p>
              <a:p>
                <a:pPr algn="just">
                  <a:lnSpc>
                    <a:spcPct val="175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the fully connected layer,</a:t>
                </a:r>
              </a:p>
              <a:p>
                <a:pPr algn="just">
                  <a:lnSpc>
                    <a:spcPct val="175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However, the total workload is divided among P GPUs (MPI processes), reducing the per-GPU time complexity to:</a:t>
                </a:r>
              </a:p>
              <a:p>
                <a:pPr algn="ctr">
                  <a:lnSpc>
                    <a:spcPct val="175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Lato" panose="020F0502020204030203" pitchFamily="34" charset="0"/>
                                    <a:cs typeface="Lato" panose="020F0502020204030203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9599DE-4920-14F7-5652-C0A7DC9D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6" y="1194807"/>
                <a:ext cx="11993827" cy="5016245"/>
              </a:xfrm>
              <a:prstGeom prst="rect">
                <a:avLst/>
              </a:prstGeom>
              <a:blipFill>
                <a:blip r:embed="rId2"/>
                <a:stretch>
                  <a:fillRect l="-407" r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58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10E03-A2F7-1E4E-D4CA-70441ECC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2B4C6A-142F-C3A9-8448-2348F202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Hybrid MPI + CUDA Implementation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DE090-6D64-00BB-C209-6F33356E1E3F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3.3.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6F74B-E9F4-4B75-194E-945DF782B653}"/>
                  </a:ext>
                </a:extLst>
              </p:cNvPr>
              <p:cNvSpPr txBox="1"/>
              <p:nvPr/>
            </p:nvSpPr>
            <p:spPr>
              <a:xfrm>
                <a:off x="99086" y="1194807"/>
                <a:ext cx="11993827" cy="471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MPI communication overhead—scattering inputs and gathering results—has time complexity proportional to the input/output data size: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𝐼𝑛𝑝𝑢𝑡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𝑆𝑖𝑧𝑒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𝑂𝑢𝑡𝑝𝑢𝑡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𝑆𝑖𝑧𝑒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:r>
                  <a:rPr lang="en-US" dirty="0"/>
                  <a:t>where P division reflects the distribution of data across processes. </a:t>
                </a:r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In practice, communication overhead is negligible compared to GPU computation, enabling near-linear scalability with more GPUs when communication costs stay low.</a:t>
                </a:r>
              </a:p>
              <a:p>
                <a:pPr>
                  <a:lnSpc>
                    <a:spcPct val="200000"/>
                  </a:lnSpc>
                </a:pPr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This hybrid MPI + CUDA approach efficiently accelerates large-scale image processing by combining distributed computing and GPU power. Using P GPUs reduces processing time roughly by a factor of P, enabling high parallel efficiency.</a:t>
                </a:r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6F74B-E9F4-4B75-194E-945DF782B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6" y="1194807"/>
                <a:ext cx="11993827" cy="4719305"/>
              </a:xfrm>
              <a:prstGeom prst="rect">
                <a:avLst/>
              </a:prstGeom>
              <a:blipFill>
                <a:blip r:embed="rId2"/>
                <a:stretch>
                  <a:fillRect l="-407" r="-40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235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1E95B-4440-51BF-2605-A60B45EA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26964B-F900-C359-8E40-30F3F248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053" y="2714490"/>
            <a:ext cx="4925894" cy="1429019"/>
          </a:xfrm>
        </p:spPr>
        <p:txBody>
          <a:bodyPr/>
          <a:lstStyle/>
          <a:p>
            <a:pPr lvl="0"/>
            <a:r>
              <a:rPr lang="en-US" sz="4500" dirty="0"/>
              <a:t>IV. 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712105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9774-8D91-5639-B15D-2CD588A9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89ED2-C3AB-0B88-8167-C35DF346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71ED07-C80B-6B03-D4CA-35FBA2F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Benchmark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21C2A-8C49-6672-E860-A7A130AAE8EE}"/>
              </a:ext>
            </a:extLst>
          </p:cNvPr>
          <p:cNvSpPr txBox="1"/>
          <p:nvPr/>
        </p:nvSpPr>
        <p:spPr>
          <a:xfrm>
            <a:off x="338736" y="953311"/>
            <a:ext cx="11344183" cy="498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Batch Size: 16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Input dimensions: RGB images of 512×512×3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Network Architecture: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- 12 convolutional layers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- 5×5 kernel size for all convolutions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- 2×2 max pooling after each convolution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- Dimension reduction in FC: flattened → 128 → 64 → 32 →16→8→4→2→1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Weight initialization: </a:t>
            </a:r>
            <a:r>
              <a:rPr lang="en-US" dirty="0"/>
              <a:t>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(0,0.25) for all layers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Activation function: ReLu</a:t>
            </a:r>
          </a:p>
        </p:txBody>
      </p:sp>
    </p:spTree>
    <p:extLst>
      <p:ext uri="{BB962C8B-B14F-4D97-AF65-F5344CB8AC3E}">
        <p14:creationId xmlns:p14="http://schemas.microsoft.com/office/powerpoint/2010/main" val="152133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BF880-0021-E47D-3627-FE9C6635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97EE1-FBFC-7B47-3735-85027982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F91C2E-9D96-2011-CBC8-F0BB48B8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Performance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D182F4-2B65-80E4-5E3F-94698C1E8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35322"/>
              </p:ext>
            </p:extLst>
          </p:nvPr>
        </p:nvGraphicFramePr>
        <p:xfrm>
          <a:off x="1372681" y="2514937"/>
          <a:ext cx="9446637" cy="286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879">
                  <a:extLst>
                    <a:ext uri="{9D8B030D-6E8A-4147-A177-3AD203B41FA5}">
                      <a16:colId xmlns:a16="http://schemas.microsoft.com/office/drawing/2014/main" val="2583315696"/>
                    </a:ext>
                  </a:extLst>
                </a:gridCol>
                <a:gridCol w="3148879">
                  <a:extLst>
                    <a:ext uri="{9D8B030D-6E8A-4147-A177-3AD203B41FA5}">
                      <a16:colId xmlns:a16="http://schemas.microsoft.com/office/drawing/2014/main" val="3448495184"/>
                    </a:ext>
                  </a:extLst>
                </a:gridCol>
                <a:gridCol w="3148879">
                  <a:extLst>
                    <a:ext uri="{9D8B030D-6E8A-4147-A177-3AD203B41FA5}">
                      <a16:colId xmlns:a16="http://schemas.microsoft.com/office/drawing/2014/main" val="39347486"/>
                    </a:ext>
                  </a:extLst>
                </a:gridCol>
              </a:tblGrid>
              <a:tr h="5724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Wall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70490"/>
                  </a:ext>
                </a:extLst>
              </a:tr>
              <a:tr h="5724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Serial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35919"/>
                  </a:ext>
                </a:extLst>
              </a:tr>
              <a:tr h="5724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MPI (8 processes)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9056"/>
                  </a:ext>
                </a:extLst>
              </a:tr>
              <a:tr h="5724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CUDA (single 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70077"/>
                  </a:ext>
                </a:extLst>
              </a:tr>
              <a:tr h="5724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MPI + CUDA (2 GPUs)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8.805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30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674E90-7923-A814-B49D-AAC2FC7B2479}"/>
              </a:ext>
            </a:extLst>
          </p:cNvPr>
          <p:cNvSpPr txBox="1"/>
          <p:nvPr/>
        </p:nvSpPr>
        <p:spPr>
          <a:xfrm>
            <a:off x="2285500" y="1705330"/>
            <a:ext cx="762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 1: Performance Comparison of Different Implementation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728477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714490"/>
            <a:ext cx="4614203" cy="1429019"/>
          </a:xfrm>
        </p:spPr>
        <p:txBody>
          <a:bodyPr/>
          <a:lstStyle/>
          <a:p>
            <a:r>
              <a:rPr lang="en-US" sz="4500" dirty="0"/>
              <a:t>I. ABOUT OUR PROBLEM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781E3-17DB-D043-DE8B-16063BCB4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6704E-00A5-F683-32CD-831B8DA7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DB57C8-42DF-9CD0-4D99-11EAC13D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Performance Results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C67AA2-C3B0-A0B4-0D7E-AA2CD589D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713530"/>
              </p:ext>
            </p:extLst>
          </p:nvPr>
        </p:nvGraphicFramePr>
        <p:xfrm>
          <a:off x="196174" y="1783998"/>
          <a:ext cx="11799651" cy="394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1707">
                  <a:extLst>
                    <a:ext uri="{9D8B030D-6E8A-4147-A177-3AD203B41FA5}">
                      <a16:colId xmlns:a16="http://schemas.microsoft.com/office/drawing/2014/main" val="3336731777"/>
                    </a:ext>
                  </a:extLst>
                </a:gridCol>
                <a:gridCol w="1079770">
                  <a:extLst>
                    <a:ext uri="{9D8B030D-6E8A-4147-A177-3AD203B41FA5}">
                      <a16:colId xmlns:a16="http://schemas.microsoft.com/office/drawing/2014/main" val="1849066328"/>
                    </a:ext>
                  </a:extLst>
                </a:gridCol>
                <a:gridCol w="6788174">
                  <a:extLst>
                    <a:ext uri="{9D8B030D-6E8A-4147-A177-3AD203B41FA5}">
                      <a16:colId xmlns:a16="http://schemas.microsoft.com/office/drawing/2014/main" val="2020068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Implementation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Speedup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Key Characteristics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24066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Pure MPI Implementation (8 processes)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1.223×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Overhead from process communication and data distribution.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6423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Limited by CPU-bound nature of computations.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0871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CUDA Implementation (Single GPU)</a:t>
                      </a:r>
                      <a:endParaRPr 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4.108×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Effectively utilizes GPU’s parallel architecture.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28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Shows the advantage of GPU’s SIMD capabilities for CNN operations.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20263"/>
                  </a:ext>
                </a:extLst>
              </a:tr>
              <a:tr h="53113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Hybrid MPI + CUDA (2 GPUs)</a:t>
                      </a:r>
                      <a:endParaRPr 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8.805×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Nearly linear scaling with the number of GPUs (2× CUDA performance).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569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Effectively combines distributed processing with GPU acceleration.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2402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DE1846-1448-5333-A0AE-E15354B03D1E}"/>
              </a:ext>
            </a:extLst>
          </p:cNvPr>
          <p:cNvSpPr txBox="1"/>
          <p:nvPr/>
        </p:nvSpPr>
        <p:spPr>
          <a:xfrm>
            <a:off x="2890345" y="1131287"/>
            <a:ext cx="641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 2: </a:t>
            </a:r>
            <a:r>
              <a:rPr lang="en-US" dirty="0"/>
              <a:t>Performance Comparison of Implementation Approaches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57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C032-C1F0-A42A-0B5B-3B35743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FC52D-95F5-C764-0314-5BF807C9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E7C458-6B87-62BC-68B6-1795F2B1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37F59B-2838-4982-12DE-28FF6CC84367}"/>
              </a:ext>
            </a:extLst>
          </p:cNvPr>
          <p:cNvSpPr txBox="1">
            <a:spLocks/>
          </p:cNvSpPr>
          <p:nvPr/>
        </p:nvSpPr>
        <p:spPr>
          <a:xfrm>
            <a:off x="338736" y="853855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3.1. Key achievements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9AB58-A8FB-080E-1577-3D0D4CEE0698}"/>
              </a:ext>
            </a:extLst>
          </p:cNvPr>
          <p:cNvSpPr txBox="1"/>
          <p:nvPr/>
        </p:nvSpPr>
        <p:spPr>
          <a:xfrm>
            <a:off x="622570" y="1283061"/>
            <a:ext cx="10418324" cy="460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Comprehensive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Sequential implementation as baseline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MPI-based, CUDA-based and hybrid MPI+CUDA implementation.</a:t>
            </a:r>
          </a:p>
          <a:p>
            <a:pPr>
              <a:lnSpc>
                <a:spcPct val="150000"/>
              </a:lnSpc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Scalable Architecture.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Modular design for easy implementation switching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Flexible CNN processes batches with varied configurations </a:t>
            </a:r>
          </a:p>
          <a:p>
            <a:pPr>
              <a:lnSpc>
                <a:spcPct val="150000"/>
              </a:lnSpc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Performance Optimization.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Hybrid MPI+CUDA implementation achieves ~9× speedup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Multi‐GPU load balancing with minimal overhead</a:t>
            </a:r>
          </a:p>
        </p:txBody>
      </p:sp>
    </p:spTree>
    <p:extLst>
      <p:ext uri="{BB962C8B-B14F-4D97-AF65-F5344CB8AC3E}">
        <p14:creationId xmlns:p14="http://schemas.microsoft.com/office/powerpoint/2010/main" val="236573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6DE4-1875-BBAE-EC9D-F939D3A0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94089-0DE8-182A-AA24-DF4B0078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2A6796-43D5-14BF-9910-E13C17F1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3. 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A8DAB8-44A3-A1A6-33C1-5D104F3D65CD}"/>
              </a:ext>
            </a:extLst>
          </p:cNvPr>
          <p:cNvSpPr txBox="1">
            <a:spLocks/>
          </p:cNvSpPr>
          <p:nvPr/>
        </p:nvSpPr>
        <p:spPr>
          <a:xfrm>
            <a:off x="338736" y="853855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3.2.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EE9F7-B4D5-A248-E195-8A300C574C53}"/>
              </a:ext>
            </a:extLst>
          </p:cNvPr>
          <p:cNvSpPr txBox="1"/>
          <p:nvPr/>
        </p:nvSpPr>
        <p:spPr>
          <a:xfrm>
            <a:off x="622570" y="1283061"/>
            <a:ext cx="10418324" cy="1665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MPI scales poorly due to communication overhead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CPU–GPU memory transfers remain performance bottleneck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Requires identical GPU configurations for implementation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91746E-17E7-41F0-80CF-BF73433B6DE5}"/>
              </a:ext>
            </a:extLst>
          </p:cNvPr>
          <p:cNvSpPr txBox="1">
            <a:spLocks/>
          </p:cNvSpPr>
          <p:nvPr/>
        </p:nvSpPr>
        <p:spPr>
          <a:xfrm>
            <a:off x="338736" y="3331722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3.3.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8E665-2F28-911D-3A6D-061C3FF47B31}"/>
              </a:ext>
            </a:extLst>
          </p:cNvPr>
          <p:cNvSpPr txBox="1"/>
          <p:nvPr/>
        </p:nvSpPr>
        <p:spPr>
          <a:xfrm>
            <a:off x="622570" y="3760928"/>
            <a:ext cx="10418324" cy="221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 Load Balancing: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Adaptive load balancing based on device capabilities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 Optimization: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 zero-copy and unified memory architectures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 Architecture: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support for complex CNN network architectures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Multi-Node Support: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Extend multi-node support for heterogeneous GPU clusters</a:t>
            </a:r>
          </a:p>
        </p:txBody>
      </p:sp>
    </p:spTree>
    <p:extLst>
      <p:ext uri="{BB962C8B-B14F-4D97-AF65-F5344CB8AC3E}">
        <p14:creationId xmlns:p14="http://schemas.microsoft.com/office/powerpoint/2010/main" val="2286387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622C6-CA9E-C8D2-CB9E-337C871C9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9C8832-68C7-B117-BC45-DFF11004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1. Resource Optimization Needs</a:t>
            </a:r>
          </a:p>
        </p:txBody>
      </p:sp>
      <p:pic>
        <p:nvPicPr>
          <p:cNvPr id="1026" name="Picture 2" descr="What is a Convolutional Neural Network? An Engineer's Guide">
            <a:extLst>
              <a:ext uri="{FF2B5EF4-FFF2-40B4-BE49-F238E27FC236}">
                <a16:creationId xmlns:a16="http://schemas.microsoft.com/office/drawing/2014/main" id="{F32E4C77-ABC2-ECBB-E8F6-2025E772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63" y="2588322"/>
            <a:ext cx="8527674" cy="35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3E3B4-D5AE-A7BA-43C1-E2F6D7925AD8}"/>
              </a:ext>
            </a:extLst>
          </p:cNvPr>
          <p:cNvSpPr txBox="1"/>
          <p:nvPr/>
        </p:nvSpPr>
        <p:spPr>
          <a:xfrm>
            <a:off x="2738349" y="1220210"/>
            <a:ext cx="6484467" cy="1284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CNNs are widely applied in modern artificial intelligence.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Networks’ size increases training and inference demands.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Real-world systems demand resource optimization methods.</a:t>
            </a:r>
          </a:p>
        </p:txBody>
      </p:sp>
    </p:spTree>
    <p:extLst>
      <p:ext uri="{BB962C8B-B14F-4D97-AF65-F5344CB8AC3E}">
        <p14:creationId xmlns:p14="http://schemas.microsoft.com/office/powerpoint/2010/main" val="96414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FE895-2794-5F07-B4F1-27C154A7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A6FA0-173F-B231-9625-6CD8041E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CNNs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EFB5A-9D7E-4EE0-4578-FDE4EB2724C9}"/>
              </a:ext>
            </a:extLst>
          </p:cNvPr>
          <p:cNvSpPr txBox="1"/>
          <p:nvPr/>
        </p:nvSpPr>
        <p:spPr>
          <a:xfrm>
            <a:off x="0" y="2319496"/>
            <a:ext cx="5158237" cy="221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Convolutional layers follow activation functions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Pooling layers reduce spatial dimensions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Flattened maps feed fully connected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Fully connected layers generate predictions</a:t>
            </a:r>
          </a:p>
        </p:txBody>
      </p:sp>
      <p:pic>
        <p:nvPicPr>
          <p:cNvPr id="2054" name="Picture 6" descr="What is Convolutional Neural Network — CNN (Deep Learning) | by Kh. Nafizul  Haque | Medium">
            <a:extLst>
              <a:ext uri="{FF2B5EF4-FFF2-40B4-BE49-F238E27FC236}">
                <a16:creationId xmlns:a16="http://schemas.microsoft.com/office/drawing/2014/main" id="{D3DC29C1-00E7-6589-5FD4-D446A4B1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37" y="1856477"/>
            <a:ext cx="7033763" cy="314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21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C7A4A-443B-53D2-96C7-A4C784D8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63BBC2-D0C6-F6DD-23A0-D71A0717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CNNs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22E9D-9766-D43B-1DEF-114370F662DE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2.1. Convolutional Layer </a:t>
            </a:r>
          </a:p>
        </p:txBody>
      </p:sp>
      <p:pic>
        <p:nvPicPr>
          <p:cNvPr id="8194" name="Picture 2" descr="Convolution operation diagram | Download Scientific Diagram">
            <a:extLst>
              <a:ext uri="{FF2B5EF4-FFF2-40B4-BE49-F238E27FC236}">
                <a16:creationId xmlns:a16="http://schemas.microsoft.com/office/drawing/2014/main" id="{681EF00D-7525-D64A-BEBC-620CF084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0" y="1736366"/>
            <a:ext cx="5675500" cy="33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0317F-1971-DEBB-8AD0-26D07092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5" y="1486025"/>
            <a:ext cx="5757264" cy="1063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80406-68BD-4737-628B-89AC271DD6D6}"/>
              </a:ext>
            </a:extLst>
          </p:cNvPr>
          <p:cNvSpPr txBox="1"/>
          <p:nvPr/>
        </p:nvSpPr>
        <p:spPr>
          <a:xfrm>
            <a:off x="6869249" y="2793876"/>
            <a:ext cx="4658636" cy="332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X(c): the input feature map for channel c.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W(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c,k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): the filter weights.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b(k): bias for output channel k.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K: kernel size.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C: number of input channels.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F: number of filters (output channels).</a:t>
            </a:r>
          </a:p>
        </p:txBody>
      </p:sp>
    </p:spTree>
    <p:extLst>
      <p:ext uri="{BB962C8B-B14F-4D97-AF65-F5344CB8AC3E}">
        <p14:creationId xmlns:p14="http://schemas.microsoft.com/office/powerpoint/2010/main" val="255548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32DB4-31FD-9AC9-AA2D-A66BB8F14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467A3D-3C39-B985-30E4-C5D8459F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CNNs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08B8-EF11-0209-62C2-05D0187E7B26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2.2. Activation Function &amp; Max Pooling Layer</a:t>
            </a:r>
          </a:p>
        </p:txBody>
      </p:sp>
      <p:pic>
        <p:nvPicPr>
          <p:cNvPr id="7170" name="Picture 2" descr="ReLU Activation Function in Deep Learning | GeeksforGeeks">
            <a:extLst>
              <a:ext uri="{FF2B5EF4-FFF2-40B4-BE49-F238E27FC236}">
                <a16:creationId xmlns:a16="http://schemas.microsoft.com/office/drawing/2014/main" id="{B90ABE5B-DD33-8C44-5398-64EC7063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1" y="1335859"/>
            <a:ext cx="4625150" cy="30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48B8E-5A99-01B4-19DC-8F426348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7" y="4413350"/>
            <a:ext cx="3353268" cy="1562318"/>
          </a:xfrm>
          <a:prstGeom prst="rect">
            <a:avLst/>
          </a:prstGeom>
        </p:spPr>
      </p:pic>
      <p:pic>
        <p:nvPicPr>
          <p:cNvPr id="6" name="Picture 2" descr="Max Pooling Explained | Papers With Code">
            <a:extLst>
              <a:ext uri="{FF2B5EF4-FFF2-40B4-BE49-F238E27FC236}">
                <a16:creationId xmlns:a16="http://schemas.microsoft.com/office/drawing/2014/main" id="{C3D2DA50-A5F0-DA7F-1293-EEC1ABF5C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91079"/>
            <a:ext cx="5445579" cy="227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F261C-386E-AE7B-23DD-C919EC927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53" y="2294973"/>
            <a:ext cx="516327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04D7-F0CF-CF48-EF34-C07DFA38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574270-4F83-DA10-519E-CA090B98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46655"/>
            <a:ext cx="11514528" cy="727788"/>
          </a:xfrm>
        </p:spPr>
        <p:txBody>
          <a:bodyPr/>
          <a:lstStyle/>
          <a:p>
            <a:r>
              <a:rPr lang="en-US" dirty="0"/>
              <a:t>2. CNNs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836DB-615F-A25D-29F9-25088DD6BFE0}"/>
              </a:ext>
            </a:extLst>
          </p:cNvPr>
          <p:cNvSpPr txBox="1">
            <a:spLocks/>
          </p:cNvSpPr>
          <p:nvPr/>
        </p:nvSpPr>
        <p:spPr>
          <a:xfrm>
            <a:off x="338736" y="737123"/>
            <a:ext cx="11514528" cy="429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300" dirty="0"/>
              <a:t>2.3. Layer Stacking</a:t>
            </a:r>
          </a:p>
        </p:txBody>
      </p:sp>
      <p:pic>
        <p:nvPicPr>
          <p:cNvPr id="5122" name="Picture 2" descr="A simple CNN architecture consisting of convolution, pooling and... |  Download Scientific Diagram">
            <a:extLst>
              <a:ext uri="{FF2B5EF4-FFF2-40B4-BE49-F238E27FC236}">
                <a16:creationId xmlns:a16="http://schemas.microsoft.com/office/drawing/2014/main" id="{977CEE48-6AF3-EB1E-860A-773D99EF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41730"/>
            <a:ext cx="6400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E93AF-C0CF-A344-B931-7EF55B98CA7D}"/>
              </a:ext>
            </a:extLst>
          </p:cNvPr>
          <p:cNvSpPr txBox="1"/>
          <p:nvPr/>
        </p:nvSpPr>
        <p:spPr>
          <a:xfrm>
            <a:off x="3523821" y="1880512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Combination of convolution, activation, and pooling</a:t>
            </a:r>
          </a:p>
        </p:txBody>
      </p:sp>
    </p:spTree>
    <p:extLst>
      <p:ext uri="{BB962C8B-B14F-4D97-AF65-F5344CB8AC3E}">
        <p14:creationId xmlns:p14="http://schemas.microsoft.com/office/powerpoint/2010/main" val="100431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5" ma:contentTypeDescription="Create a new document." ma:contentTypeScope="" ma:versionID="1670161a59f150a7cfc5749f01bd28b3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3c772a43caebad6bca58e89ab757a26e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Props1.xml><?xml version="1.0" encoding="utf-8"?>
<ds:datastoreItem xmlns:ds="http://schemas.openxmlformats.org/officeDocument/2006/customXml" ds:itemID="{FEE5F7D6-48C2-484B-864D-BED32ABFC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d803b-ee30-4cf1-8997-d5dbef288d47"/>
    <ds:schemaRef ds:uri="1c1e4822-5b82-4cb4-a39e-28e929ec74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7C3E51-53B6-40DF-B276-61B4C8C69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10020-5A5B-4B0E-8EA8-134386217D4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80d803b-ee30-4cf1-8997-d5dbef288d47"/>
    <ds:schemaRef ds:uri="http://schemas.microsoft.com/office/2006/documentManagement/types"/>
    <ds:schemaRef ds:uri="http://schemas.microsoft.com/office/infopath/2007/PartnerControls"/>
    <ds:schemaRef ds:uri="1c1e4822-5b82-4cb4-a39e-28e929ec74c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2172</Words>
  <Application>Microsoft Office PowerPoint</Application>
  <PresentationFormat>Widescreen</PresentationFormat>
  <Paragraphs>258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Lato</vt:lpstr>
      <vt:lpstr>Office Theme</vt:lpstr>
      <vt:lpstr>PowerPoint Presentation</vt:lpstr>
      <vt:lpstr>PowerPoint Presentation</vt:lpstr>
      <vt:lpstr>MỤC LỤC</vt:lpstr>
      <vt:lpstr>I. ABOUT OUR PROBLEM</vt:lpstr>
      <vt:lpstr>1. Resource Optimization Needs</vt:lpstr>
      <vt:lpstr>2. CNNs architecture</vt:lpstr>
      <vt:lpstr>2. CNNs architecture</vt:lpstr>
      <vt:lpstr>2. CNNs architecture</vt:lpstr>
      <vt:lpstr>2. CNNs architecture</vt:lpstr>
      <vt:lpstr>2. CNNs architecture</vt:lpstr>
      <vt:lpstr>II. ALGORITHM IMPLEMENTATION</vt:lpstr>
      <vt:lpstr>1. Stage 1 – conv_forward</vt:lpstr>
      <vt:lpstr>1. Stage 1 – conv_forward</vt:lpstr>
      <vt:lpstr>2. Stage 2 – max_pool_forward</vt:lpstr>
      <vt:lpstr>2. Stage 2 – max_pool_forward</vt:lpstr>
      <vt:lpstr>3. Stage 3 – flatten + fully connected</vt:lpstr>
      <vt:lpstr>3. Stage 3 – flatten + fully connected</vt:lpstr>
      <vt:lpstr>4. Stage 4 – Combining into cnn_forward</vt:lpstr>
      <vt:lpstr>4. Stage 4 – Combining into cnn_forward</vt:lpstr>
      <vt:lpstr>III. PARALLEL DESIGN</vt:lpstr>
      <vt:lpstr>1. MPI-Based Implementation</vt:lpstr>
      <vt:lpstr>1. MPI-Based Implementation</vt:lpstr>
      <vt:lpstr>1. MPI-Based Implementation</vt:lpstr>
      <vt:lpstr>1. MPI-Based Implementation</vt:lpstr>
      <vt:lpstr>1. MPI-Based Implementation</vt:lpstr>
      <vt:lpstr>1. MPI-Based Implementation</vt:lpstr>
      <vt:lpstr>1. MPI-Based Implementation</vt:lpstr>
      <vt:lpstr>1. MPI-Based Implementation</vt:lpstr>
      <vt:lpstr>2. CUDA-Based Implementation</vt:lpstr>
      <vt:lpstr>2. CUDA-Based Implementation</vt:lpstr>
      <vt:lpstr>2. CUDA-Based Implementation</vt:lpstr>
      <vt:lpstr>3. Hybrid MPI + CUDA Implementation</vt:lpstr>
      <vt:lpstr>3. Hybrid MPI + CUDA Implementation</vt:lpstr>
      <vt:lpstr>3. Hybrid MPI + CUDA Implementation</vt:lpstr>
      <vt:lpstr>3. Hybrid MPI + CUDA Implementation</vt:lpstr>
      <vt:lpstr>3. Hybrid MPI + CUDA Implementation</vt:lpstr>
      <vt:lpstr>IV. RESULTS AND CONCLUSION</vt:lpstr>
      <vt:lpstr>1. Benchmark Setup</vt:lpstr>
      <vt:lpstr>2. Performance Results</vt:lpstr>
      <vt:lpstr>2. Performance Results</vt:lpstr>
      <vt:lpstr>3. Conclusion</vt:lpstr>
      <vt:lpstr>3.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Lai Tri Dung 20225486</cp:lastModifiedBy>
  <cp:revision>44</cp:revision>
  <dcterms:created xsi:type="dcterms:W3CDTF">2021-05-28T04:32:29Z</dcterms:created>
  <dcterms:modified xsi:type="dcterms:W3CDTF">2025-06-04T16:00:20Z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